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"/>
  </p:notesMasterIdLst>
  <p:sldIdLst>
    <p:sldId id="263" r:id="rId2"/>
  </p:sldIdLst>
  <p:sldSz cx="6858000" cy="9144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131"/>
    <a:srgbClr val="0000CC"/>
    <a:srgbClr val="FF66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47" autoAdjust="0"/>
    <p:restoredTop sz="94333" autoAdjust="0"/>
  </p:normalViewPr>
  <p:slideViewPr>
    <p:cSldViewPr snapToGrid="0">
      <p:cViewPr varScale="1">
        <p:scale>
          <a:sx n="60" d="100"/>
          <a:sy n="60" d="100"/>
        </p:scale>
        <p:origin x="5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787" cy="498693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8693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7A26156E-3394-4C12-80E3-FBBA38F451E9}" type="datetimeFigureOut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6300" y="1243013"/>
            <a:ext cx="25146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8692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8692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971DBC89-0C29-40ED-A219-B4420C203E7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268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28C5E-771F-468F-8153-19994C67F72E}" type="datetime1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F4680-B943-45A1-B475-AF5F507EA8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677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C7347-5B8C-4A39-B846-6266D9F9ABC5}" type="datetime1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F4680-B943-45A1-B475-AF5F507EA8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3204968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F6097-3377-4C86-8E43-2BE46C592B49}" type="datetime1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F4680-B943-45A1-B475-AF5F507EA8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3120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8BA7B-B21A-4AD5-947D-97498B796EEE}" type="datetime1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F4680-B943-45A1-B475-AF5F507EA8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3280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033EB-6DC0-4165-840F-7707E49939FC}" type="datetime1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F4680-B943-45A1-B475-AF5F507EA8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341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44FC7-3C49-4145-BF61-3E065578269E}" type="datetime1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F4680-B943-45A1-B475-AF5F507EA8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192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2EA14-721C-4477-B9A0-A53474C660C6}" type="datetime1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F4680-B943-45A1-B475-AF5F507EA8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9164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A0628-9B21-48CD-BA15-59EE07951EAB}" type="datetime1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F4680-B943-45A1-B475-AF5F507EA8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1295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564F6-07C0-4D2E-956C-70A516B6B0DF}" type="datetime1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F4680-B943-45A1-B475-AF5F507EA8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4850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C7347-5B8C-4A39-B846-6266D9F9ABC5}" type="datetime1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F4680-B943-45A1-B475-AF5F507EA8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2147037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711AD-6AD0-4BBF-B456-3881DE257843}" type="datetime1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F4680-B943-45A1-B475-AF5F507EA8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3373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C7347-5B8C-4A39-B846-6266D9F9ABC5}" type="datetime1">
              <a:rPr kumimoji="1" lang="ja-JP" altLang="en-US" smtClean="0"/>
              <a:t>2025/7/22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F4680-B943-45A1-B475-AF5F507EA8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1577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101497"/>
              </p:ext>
            </p:extLst>
          </p:nvPr>
        </p:nvGraphicFramePr>
        <p:xfrm>
          <a:off x="455287" y="1010027"/>
          <a:ext cx="5934073" cy="2291883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849449">
                  <a:extLst>
                    <a:ext uri="{9D8B030D-6E8A-4147-A177-3AD203B41FA5}">
                      <a16:colId xmlns:a16="http://schemas.microsoft.com/office/drawing/2014/main" val="596472315"/>
                    </a:ext>
                  </a:extLst>
                </a:gridCol>
                <a:gridCol w="664100">
                  <a:extLst>
                    <a:ext uri="{9D8B030D-6E8A-4147-A177-3AD203B41FA5}">
                      <a16:colId xmlns:a16="http://schemas.microsoft.com/office/drawing/2014/main" val="617265731"/>
                    </a:ext>
                  </a:extLst>
                </a:gridCol>
                <a:gridCol w="1081106">
                  <a:extLst>
                    <a:ext uri="{9D8B030D-6E8A-4147-A177-3AD203B41FA5}">
                      <a16:colId xmlns:a16="http://schemas.microsoft.com/office/drawing/2014/main" val="1000004294"/>
                    </a:ext>
                  </a:extLst>
                </a:gridCol>
                <a:gridCol w="1081106">
                  <a:extLst>
                    <a:ext uri="{9D8B030D-6E8A-4147-A177-3AD203B41FA5}">
                      <a16:colId xmlns:a16="http://schemas.microsoft.com/office/drawing/2014/main" val="2040751367"/>
                    </a:ext>
                  </a:extLst>
                </a:gridCol>
                <a:gridCol w="1081106">
                  <a:extLst>
                    <a:ext uri="{9D8B030D-6E8A-4147-A177-3AD203B41FA5}">
                      <a16:colId xmlns:a16="http://schemas.microsoft.com/office/drawing/2014/main" val="1982604753"/>
                    </a:ext>
                  </a:extLst>
                </a:gridCol>
                <a:gridCol w="1177206">
                  <a:extLst>
                    <a:ext uri="{9D8B030D-6E8A-4147-A177-3AD203B41FA5}">
                      <a16:colId xmlns:a16="http://schemas.microsoft.com/office/drawing/2014/main" val="960823981"/>
                    </a:ext>
                  </a:extLst>
                </a:gridCol>
              </a:tblGrid>
              <a:tr h="37396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対象区域</a:t>
                      </a:r>
                      <a:endParaRPr lang="en-US" altLang="ja-JP" sz="1400" u="none" strike="noStrike" dirty="0"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登録者内訳</a:t>
                      </a:r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登録者</a:t>
                      </a:r>
                      <a:br>
                        <a:rPr lang="ja-JP" altLang="en-US" sz="14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lang="ja-JP" altLang="en-US" sz="1400" b="1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合計</a:t>
                      </a:r>
                      <a:endParaRPr lang="ja-JP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71956288"/>
                  </a:ext>
                </a:extLst>
              </a:tr>
              <a:tr h="81159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小学生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中学生以上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70</a:t>
                      </a:r>
                      <a:r>
                        <a:rPr lang="ja-JP" altLang="en-US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歳以上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障害者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6900479"/>
                  </a:ext>
                </a:extLst>
              </a:tr>
              <a:tr h="3584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00B050"/>
                          </a:solidFill>
                        </a:rPr>
                        <a:t>北部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ja-JP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64295867"/>
                  </a:ext>
                </a:extLst>
              </a:tr>
              <a:tr h="37396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400" b="0" i="0" u="none" strike="noStrike" dirty="0">
                          <a:solidFill>
                            <a:srgbClr val="0000CC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東部</a:t>
                      </a:r>
                      <a:endParaRPr lang="en-US" altLang="ja-JP" sz="1400" b="0" i="0" u="none" strike="noStrike" dirty="0">
                        <a:solidFill>
                          <a:srgbClr val="0000CC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144" marR="7144" marT="71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64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144" marR="7144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83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80092485"/>
                  </a:ext>
                </a:extLst>
              </a:tr>
              <a:tr h="373960"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400" u="none" strike="noStrike" dirty="0"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合計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144" marR="7144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77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101</a:t>
                      </a:r>
                    </a:p>
                  </a:txBody>
                  <a:tcPr marL="7144" marR="7144" marT="71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73879692"/>
                  </a:ext>
                </a:extLst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1" y="229615"/>
            <a:ext cx="6857999" cy="32394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40"/>
          </a:p>
        </p:txBody>
      </p:sp>
      <p:sp>
        <p:nvSpPr>
          <p:cNvPr id="7" name="正方形/長方形 6"/>
          <p:cNvSpPr/>
          <p:nvPr/>
        </p:nvSpPr>
        <p:spPr>
          <a:xfrm>
            <a:off x="-10870" y="206920"/>
            <a:ext cx="60570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デマンド型交通運行実績等について</a:t>
            </a:r>
            <a:endParaRPr lang="ja-JP" altLang="en-US" dirty="0"/>
          </a:p>
        </p:txBody>
      </p:sp>
      <p:sp>
        <p:nvSpPr>
          <p:cNvPr id="8" name="タイトル 1"/>
          <p:cNvSpPr txBox="1">
            <a:spLocks/>
          </p:cNvSpPr>
          <p:nvPr/>
        </p:nvSpPr>
        <p:spPr bwMode="auto">
          <a:xfrm>
            <a:off x="60285" y="582081"/>
            <a:ext cx="2555496" cy="35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045" tIns="34022" rIns="68045" bIns="34022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4087C8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r>
              <a:rPr lang="ja-JP" altLang="en-US" sz="135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①デマンド型交通登録者一覧</a:t>
            </a:r>
            <a:endParaRPr kumimoji="1" lang="ja-JP" altLang="en-US" sz="1350" b="1" kern="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60283" y="9023021"/>
            <a:ext cx="6724079" cy="2678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40"/>
          </a:p>
        </p:txBody>
      </p:sp>
      <p:sp>
        <p:nvSpPr>
          <p:cNvPr id="15" name="正方形/長方形 14"/>
          <p:cNvSpPr/>
          <p:nvPr/>
        </p:nvSpPr>
        <p:spPr>
          <a:xfrm>
            <a:off x="5147389" y="3566347"/>
            <a:ext cx="1543051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350" dirty="0">
                <a:latin typeface="Meiryo UI" panose="020B0604030504040204" pitchFamily="50" charset="-128"/>
                <a:ea typeface="Meiryo UI" panose="020B0604030504040204" pitchFamily="50" charset="-128"/>
              </a:rPr>
              <a:t>※R7.3.31</a:t>
            </a:r>
            <a:r>
              <a:rPr lang="ja-JP" altLang="en-US" sz="1350" dirty="0">
                <a:latin typeface="Meiryo UI" panose="020B0604030504040204" pitchFamily="50" charset="-128"/>
                <a:ea typeface="Meiryo UI" panose="020B0604030504040204" pitchFamily="50" charset="-128"/>
              </a:rPr>
              <a:t>現在</a:t>
            </a:r>
          </a:p>
        </p:txBody>
      </p:sp>
      <p:grpSp>
        <p:nvGrpSpPr>
          <p:cNvPr id="16" name="グループ化 15"/>
          <p:cNvGrpSpPr>
            <a:grpSpLocks noChangeAspect="1"/>
          </p:cNvGrpSpPr>
          <p:nvPr/>
        </p:nvGrpSpPr>
        <p:grpSpPr>
          <a:xfrm>
            <a:off x="455287" y="3439389"/>
            <a:ext cx="2128114" cy="1500383"/>
            <a:chOff x="-48022" y="560879"/>
            <a:chExt cx="2404648" cy="1695348"/>
          </a:xfrm>
        </p:grpSpPr>
        <p:pic>
          <p:nvPicPr>
            <p:cNvPr id="17" name="図 16"/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48022" y="848251"/>
              <a:ext cx="2404648" cy="140797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18" name="正方形/長方形 17"/>
            <p:cNvSpPr/>
            <p:nvPr/>
          </p:nvSpPr>
          <p:spPr>
            <a:xfrm>
              <a:off x="124502" y="560879"/>
              <a:ext cx="2232124" cy="28691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050" kern="1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▼</a:t>
              </a:r>
              <a:r>
                <a:rPr lang="ja-JP" altLang="ja-JP" sz="1050" kern="1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デマンド型交通</a:t>
              </a:r>
              <a:r>
                <a:rPr lang="ja-JP" altLang="en-US" sz="1050" kern="1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利用</a:t>
              </a:r>
              <a:r>
                <a:rPr lang="ja-JP" altLang="ja-JP" sz="1050" kern="1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登録者</a:t>
              </a:r>
              <a:r>
                <a:rPr lang="ja-JP" altLang="en-US" sz="1050" kern="100" dirty="0">
                  <a:solidFill>
                    <a:srgbClr val="000000"/>
                  </a:solidFill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証</a:t>
              </a:r>
              <a:endPara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19" name="正方形/長方形 18"/>
          <p:cNvSpPr/>
          <p:nvPr/>
        </p:nvSpPr>
        <p:spPr>
          <a:xfrm>
            <a:off x="1595686" y="4247091"/>
            <a:ext cx="733714" cy="35810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35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見本</a:t>
            </a:r>
          </a:p>
        </p:txBody>
      </p:sp>
      <p:sp>
        <p:nvSpPr>
          <p:cNvPr id="21" name="スライド番号プレースホルダー 1"/>
          <p:cNvSpPr txBox="1">
            <a:spLocks/>
          </p:cNvSpPr>
          <p:nvPr/>
        </p:nvSpPr>
        <p:spPr>
          <a:xfrm>
            <a:off x="5223030" y="8762571"/>
            <a:ext cx="1543050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350" dirty="0">
                <a:solidFill>
                  <a:schemeClr val="tx1"/>
                </a:solidFill>
              </a:rPr>
              <a:t>1</a:t>
            </a:r>
            <a:endParaRPr kumimoji="1" lang="ja-JP" altLang="en-US" sz="1350" dirty="0">
              <a:solidFill>
                <a:schemeClr val="tx1"/>
              </a:solidFill>
            </a:endParaRPr>
          </a:p>
        </p:txBody>
      </p:sp>
      <p:sp>
        <p:nvSpPr>
          <p:cNvPr id="20" name="タイトル 1">
            <a:extLst>
              <a:ext uri="{FF2B5EF4-FFF2-40B4-BE49-F238E27FC236}">
                <a16:creationId xmlns:a16="http://schemas.microsoft.com/office/drawing/2014/main" id="{7BB46598-3417-4732-B7A3-BBD71B64E1A7}"/>
              </a:ext>
            </a:extLst>
          </p:cNvPr>
          <p:cNvSpPr txBox="1">
            <a:spLocks/>
          </p:cNvSpPr>
          <p:nvPr/>
        </p:nvSpPr>
        <p:spPr bwMode="auto">
          <a:xfrm>
            <a:off x="80296" y="5022518"/>
            <a:ext cx="3184423" cy="399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045" tIns="34022" rIns="68045" bIns="34022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4087C8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4087C8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r>
              <a:rPr lang="ja-JP" altLang="en-US" sz="135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②令和</a:t>
            </a:r>
            <a:r>
              <a:rPr lang="en-US" altLang="ja-JP" sz="135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350" b="1" kern="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年度デマンド交通輸送実績</a:t>
            </a:r>
            <a:endParaRPr kumimoji="1" lang="ja-JP" altLang="en-US" sz="1350" b="1" kern="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571174B1-225F-4C55-BE03-500DABD335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83" y="5368600"/>
            <a:ext cx="6858000" cy="3536761"/>
          </a:xfrm>
          <a:prstGeom prst="rect">
            <a:avLst/>
          </a:prstGeom>
        </p:spPr>
      </p:pic>
      <p:sp>
        <p:nvSpPr>
          <p:cNvPr id="22" name="テキスト ボックス 1">
            <a:extLst>
              <a:ext uri="{FF2B5EF4-FFF2-40B4-BE49-F238E27FC236}">
                <a16:creationId xmlns:a16="http://schemas.microsoft.com/office/drawing/2014/main" id="{1BB7B2D3-1173-4EDD-9CE2-B31CAD3E3DE1}"/>
              </a:ext>
            </a:extLst>
          </p:cNvPr>
          <p:cNvSpPr txBox="1"/>
          <p:nvPr/>
        </p:nvSpPr>
        <p:spPr>
          <a:xfrm>
            <a:off x="5524207" y="159217"/>
            <a:ext cx="1043940" cy="32385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900"/>
              </a:lnSpc>
            </a:pPr>
            <a:r>
              <a:rPr lang="ja-JP" sz="1400" kern="100" dirty="0">
                <a:effectLst/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資料</a:t>
            </a:r>
            <a:r>
              <a:rPr lang="ja-JP" altLang="en-US" sz="1400" kern="100" dirty="0">
                <a:effectLst/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１</a:t>
            </a:r>
            <a:r>
              <a:rPr lang="en-US" altLang="ja-JP" sz="1400" kern="100" dirty="0">
                <a:effectLst/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-</a:t>
            </a:r>
            <a:r>
              <a:rPr lang="ja-JP" altLang="en-US" sz="1400" kern="100" dirty="0">
                <a:effectLst/>
                <a:latin typeface="游明朝" panose="02020400000000000000" pitchFamily="18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２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5863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880</TotalTime>
  <Words>70</Words>
  <Application>Microsoft Office PowerPoint</Application>
  <PresentationFormat>画面に合わせる (4:3)</PresentationFormat>
  <Paragraphs>33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游明朝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横田　善和</dc:creator>
  <cp:lastModifiedBy>大迫 由奈</cp:lastModifiedBy>
  <cp:revision>96</cp:revision>
  <cp:lastPrinted>2022-06-16T05:27:47Z</cp:lastPrinted>
  <dcterms:created xsi:type="dcterms:W3CDTF">2021-11-25T06:12:18Z</dcterms:created>
  <dcterms:modified xsi:type="dcterms:W3CDTF">2025-07-22T04:38:26Z</dcterms:modified>
</cp:coreProperties>
</file>