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5E496021-F52B-4CA3-90C6-895F75EDB64B}">
          <p14:sldIdLst>
            <p14:sldId id="257"/>
          </p14:sldIdLst>
        </p14:section>
      </p14:sectionLst>
    </p:ext>
    <p:ext uri="{EFAFB233-063F-42B5-8137-9DF3F51BA10A}">
      <p15:sldGuideLst xmlns:p15="http://schemas.microsoft.com/office/powerpoint/2012/main">
        <p15:guide id="1" orient="horz" pos="3075"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66"/>
    <a:srgbClr val="FF5050"/>
    <a:srgbClr val="FF7C80"/>
    <a:srgbClr val="FF0000"/>
    <a:srgbClr val="CA639B"/>
    <a:srgbClr val="00A6B9"/>
    <a:srgbClr val="E6F3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3966" autoAdjust="0"/>
  </p:normalViewPr>
  <p:slideViewPr>
    <p:cSldViewPr snapToGrid="0" showGuides="1">
      <p:cViewPr>
        <p:scale>
          <a:sx n="100" d="100"/>
          <a:sy n="100" d="100"/>
        </p:scale>
        <p:origin x="1260" y="-108"/>
      </p:cViewPr>
      <p:guideLst>
        <p:guide orient="horz" pos="3075"/>
        <p:guide pos="2160"/>
      </p:guideLst>
    </p:cSldViewPr>
  </p:slideViewPr>
  <p:notesTextViewPr>
    <p:cViewPr>
      <p:scale>
        <a:sx n="1" d="1"/>
        <a:sy n="1" d="1"/>
      </p:scale>
      <p:origin x="0" y="0"/>
    </p:cViewPr>
  </p:notesTextViewPr>
  <p:sorterViewPr>
    <p:cViewPr>
      <p:scale>
        <a:sx n="100" d="100"/>
        <a:sy n="100" d="100"/>
      </p:scale>
      <p:origin x="0" y="-888"/>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5"/>
            <a:ext cx="2949575" cy="498475"/>
          </a:xfrm>
          <a:prstGeom prst="rect">
            <a:avLst/>
          </a:prstGeom>
        </p:spPr>
        <p:txBody>
          <a:bodyPr vert="horz" lIns="91397" tIns="45699" rIns="91397" bIns="4569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5"/>
            <a:ext cx="2949575" cy="498475"/>
          </a:xfrm>
          <a:prstGeom prst="rect">
            <a:avLst/>
          </a:prstGeom>
        </p:spPr>
        <p:txBody>
          <a:bodyPr vert="horz" lIns="91397" tIns="45699" rIns="91397" bIns="45699" rtlCol="0"/>
          <a:lstStyle>
            <a:lvl1pPr algn="r">
              <a:defRPr sz="1200"/>
            </a:lvl1pPr>
          </a:lstStyle>
          <a:p>
            <a:fld id="{3F6FEE4A-8C43-443D-A434-B4D1CB939724}" type="datetimeFigureOut">
              <a:rPr kumimoji="1" lang="ja-JP" altLang="en-US" smtClean="0"/>
              <a:t>2025/6/23</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397" tIns="45699" rIns="91397" bIns="45699" rtlCol="0" anchor="ctr"/>
          <a:lstStyle/>
          <a:p>
            <a:endParaRPr lang="ja-JP" altLang="en-US"/>
          </a:p>
        </p:txBody>
      </p:sp>
      <p:sp>
        <p:nvSpPr>
          <p:cNvPr id="5" name="ノート プレースホルダー 4"/>
          <p:cNvSpPr>
            <a:spLocks noGrp="1"/>
          </p:cNvSpPr>
          <p:nvPr>
            <p:ph type="body" sz="quarter" idx="3"/>
          </p:nvPr>
        </p:nvSpPr>
        <p:spPr>
          <a:xfrm>
            <a:off x="681043" y="4783143"/>
            <a:ext cx="5445125" cy="3913187"/>
          </a:xfrm>
          <a:prstGeom prst="rect">
            <a:avLst/>
          </a:prstGeom>
        </p:spPr>
        <p:txBody>
          <a:bodyPr vert="horz" lIns="91397" tIns="45699" rIns="91397" bIns="4569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865"/>
            <a:ext cx="2949575" cy="498475"/>
          </a:xfrm>
          <a:prstGeom prst="rect">
            <a:avLst/>
          </a:prstGeom>
        </p:spPr>
        <p:txBody>
          <a:bodyPr vert="horz" lIns="91397" tIns="45699" rIns="91397" bIns="4569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5"/>
            <a:ext cx="2949575" cy="498475"/>
          </a:xfrm>
          <a:prstGeom prst="rect">
            <a:avLst/>
          </a:prstGeom>
        </p:spPr>
        <p:txBody>
          <a:bodyPr vert="horz" lIns="91397" tIns="45699" rIns="91397" bIns="45699" rtlCol="0" anchor="b"/>
          <a:lstStyle>
            <a:lvl1pPr algn="r">
              <a:defRPr sz="1200"/>
            </a:lvl1pPr>
          </a:lstStyle>
          <a:p>
            <a:fld id="{41052B12-0A33-460A-94BD-5278B60AC88B}" type="slidenum">
              <a:rPr kumimoji="1" lang="ja-JP" altLang="en-US" smtClean="0"/>
              <a:t>‹#›</a:t>
            </a:fld>
            <a:endParaRPr kumimoji="1" lang="ja-JP" altLang="en-US"/>
          </a:p>
        </p:txBody>
      </p:sp>
    </p:spTree>
    <p:extLst>
      <p:ext uri="{BB962C8B-B14F-4D97-AF65-F5344CB8AC3E}">
        <p14:creationId xmlns:p14="http://schemas.microsoft.com/office/powerpoint/2010/main" val="5623734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E8ECFEF-F04C-45B2-BD17-5CA03046D1C3}" type="datetimeFigureOut">
              <a:rPr kumimoji="1" lang="ja-JP" altLang="en-US" smtClean="0"/>
              <a:t>2025/6/23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F04A87-D97A-41CC-9A07-BEEE8F464492}" type="slidenum">
              <a:rPr kumimoji="1" lang="ja-JP" altLang="en-US" smtClean="0"/>
              <a:t>‹#›</a:t>
            </a:fld>
            <a:endParaRPr kumimoji="1" lang="ja-JP" altLang="en-US"/>
          </a:p>
        </p:txBody>
      </p:sp>
    </p:spTree>
    <p:extLst>
      <p:ext uri="{BB962C8B-B14F-4D97-AF65-F5344CB8AC3E}">
        <p14:creationId xmlns:p14="http://schemas.microsoft.com/office/powerpoint/2010/main" val="2243728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E8ECFEF-F04C-45B2-BD17-5CA03046D1C3}" type="datetimeFigureOut">
              <a:rPr kumimoji="1" lang="ja-JP" altLang="en-US" smtClean="0"/>
              <a:t>2025/6/23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F04A87-D97A-41CC-9A07-BEEE8F464492}" type="slidenum">
              <a:rPr kumimoji="1" lang="ja-JP" altLang="en-US" smtClean="0"/>
              <a:t>‹#›</a:t>
            </a:fld>
            <a:endParaRPr kumimoji="1" lang="ja-JP" altLang="en-US"/>
          </a:p>
        </p:txBody>
      </p:sp>
    </p:spTree>
    <p:extLst>
      <p:ext uri="{BB962C8B-B14F-4D97-AF65-F5344CB8AC3E}">
        <p14:creationId xmlns:p14="http://schemas.microsoft.com/office/powerpoint/2010/main" val="4039876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E8ECFEF-F04C-45B2-BD17-5CA03046D1C3}" type="datetimeFigureOut">
              <a:rPr kumimoji="1" lang="ja-JP" altLang="en-US" smtClean="0"/>
              <a:t>2025/6/23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F04A87-D97A-41CC-9A07-BEEE8F464492}" type="slidenum">
              <a:rPr kumimoji="1" lang="ja-JP" altLang="en-US" smtClean="0"/>
              <a:t>‹#›</a:t>
            </a:fld>
            <a:endParaRPr kumimoji="1" lang="ja-JP" altLang="en-US"/>
          </a:p>
        </p:txBody>
      </p:sp>
    </p:spTree>
    <p:extLst>
      <p:ext uri="{BB962C8B-B14F-4D97-AF65-F5344CB8AC3E}">
        <p14:creationId xmlns:p14="http://schemas.microsoft.com/office/powerpoint/2010/main" val="3528232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E8ECFEF-F04C-45B2-BD17-5CA03046D1C3}" type="datetimeFigureOut">
              <a:rPr kumimoji="1" lang="ja-JP" altLang="en-US" smtClean="0"/>
              <a:t>2025/6/23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F04A87-D97A-41CC-9A07-BEEE8F464492}" type="slidenum">
              <a:rPr kumimoji="1" lang="ja-JP" altLang="en-US" smtClean="0"/>
              <a:t>‹#›</a:t>
            </a:fld>
            <a:endParaRPr kumimoji="1" lang="ja-JP" altLang="en-US"/>
          </a:p>
        </p:txBody>
      </p:sp>
    </p:spTree>
    <p:extLst>
      <p:ext uri="{BB962C8B-B14F-4D97-AF65-F5344CB8AC3E}">
        <p14:creationId xmlns:p14="http://schemas.microsoft.com/office/powerpoint/2010/main" val="3103271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E8ECFEF-F04C-45B2-BD17-5CA03046D1C3}" type="datetimeFigureOut">
              <a:rPr kumimoji="1" lang="ja-JP" altLang="en-US" smtClean="0"/>
              <a:t>2025/6/23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F04A87-D97A-41CC-9A07-BEEE8F464492}" type="slidenum">
              <a:rPr kumimoji="1" lang="ja-JP" altLang="en-US" smtClean="0"/>
              <a:t>‹#›</a:t>
            </a:fld>
            <a:endParaRPr kumimoji="1" lang="ja-JP" altLang="en-US"/>
          </a:p>
        </p:txBody>
      </p:sp>
    </p:spTree>
    <p:extLst>
      <p:ext uri="{BB962C8B-B14F-4D97-AF65-F5344CB8AC3E}">
        <p14:creationId xmlns:p14="http://schemas.microsoft.com/office/powerpoint/2010/main" val="3263780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E8ECFEF-F04C-45B2-BD17-5CA03046D1C3}" type="datetimeFigureOut">
              <a:rPr kumimoji="1" lang="ja-JP" altLang="en-US" smtClean="0"/>
              <a:t>2025/6/23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0F04A87-D97A-41CC-9A07-BEEE8F464492}" type="slidenum">
              <a:rPr kumimoji="1" lang="ja-JP" altLang="en-US" smtClean="0"/>
              <a:t>‹#›</a:t>
            </a:fld>
            <a:endParaRPr kumimoji="1" lang="ja-JP" altLang="en-US"/>
          </a:p>
        </p:txBody>
      </p:sp>
    </p:spTree>
    <p:extLst>
      <p:ext uri="{BB962C8B-B14F-4D97-AF65-F5344CB8AC3E}">
        <p14:creationId xmlns:p14="http://schemas.microsoft.com/office/powerpoint/2010/main" val="4037505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E8ECFEF-F04C-45B2-BD17-5CA03046D1C3}" type="datetimeFigureOut">
              <a:rPr kumimoji="1" lang="ja-JP" altLang="en-US" smtClean="0"/>
              <a:t>2025/6/23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0F04A87-D97A-41CC-9A07-BEEE8F464492}" type="slidenum">
              <a:rPr kumimoji="1" lang="ja-JP" altLang="en-US" smtClean="0"/>
              <a:t>‹#›</a:t>
            </a:fld>
            <a:endParaRPr kumimoji="1" lang="ja-JP" altLang="en-US"/>
          </a:p>
        </p:txBody>
      </p:sp>
    </p:spTree>
    <p:extLst>
      <p:ext uri="{BB962C8B-B14F-4D97-AF65-F5344CB8AC3E}">
        <p14:creationId xmlns:p14="http://schemas.microsoft.com/office/powerpoint/2010/main" val="3554696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E8ECFEF-F04C-45B2-BD17-5CA03046D1C3}" type="datetimeFigureOut">
              <a:rPr kumimoji="1" lang="ja-JP" altLang="en-US" smtClean="0"/>
              <a:t>2025/6/23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0F04A87-D97A-41CC-9A07-BEEE8F464492}" type="slidenum">
              <a:rPr kumimoji="1" lang="ja-JP" altLang="en-US" smtClean="0"/>
              <a:t>‹#›</a:t>
            </a:fld>
            <a:endParaRPr kumimoji="1" lang="ja-JP" altLang="en-US"/>
          </a:p>
        </p:txBody>
      </p:sp>
    </p:spTree>
    <p:extLst>
      <p:ext uri="{BB962C8B-B14F-4D97-AF65-F5344CB8AC3E}">
        <p14:creationId xmlns:p14="http://schemas.microsoft.com/office/powerpoint/2010/main" val="2305209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8ECFEF-F04C-45B2-BD17-5CA03046D1C3}" type="datetimeFigureOut">
              <a:rPr kumimoji="1" lang="ja-JP" altLang="en-US" smtClean="0"/>
              <a:t>2025/6/23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0F04A87-D97A-41CC-9A07-BEEE8F464492}" type="slidenum">
              <a:rPr kumimoji="1" lang="ja-JP" altLang="en-US" smtClean="0"/>
              <a:t>‹#›</a:t>
            </a:fld>
            <a:endParaRPr kumimoji="1" lang="ja-JP" altLang="en-US"/>
          </a:p>
        </p:txBody>
      </p:sp>
    </p:spTree>
    <p:extLst>
      <p:ext uri="{BB962C8B-B14F-4D97-AF65-F5344CB8AC3E}">
        <p14:creationId xmlns:p14="http://schemas.microsoft.com/office/powerpoint/2010/main" val="3115364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E8ECFEF-F04C-45B2-BD17-5CA03046D1C3}" type="datetimeFigureOut">
              <a:rPr kumimoji="1" lang="ja-JP" altLang="en-US" smtClean="0"/>
              <a:t>2025/6/23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0F04A87-D97A-41CC-9A07-BEEE8F464492}" type="slidenum">
              <a:rPr kumimoji="1" lang="ja-JP" altLang="en-US" smtClean="0"/>
              <a:t>‹#›</a:t>
            </a:fld>
            <a:endParaRPr kumimoji="1" lang="ja-JP" altLang="en-US"/>
          </a:p>
        </p:txBody>
      </p:sp>
    </p:spTree>
    <p:extLst>
      <p:ext uri="{BB962C8B-B14F-4D97-AF65-F5344CB8AC3E}">
        <p14:creationId xmlns:p14="http://schemas.microsoft.com/office/powerpoint/2010/main" val="3114022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E8ECFEF-F04C-45B2-BD17-5CA03046D1C3}" type="datetimeFigureOut">
              <a:rPr kumimoji="1" lang="ja-JP" altLang="en-US" smtClean="0"/>
              <a:t>2025/6/23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0F04A87-D97A-41CC-9A07-BEEE8F464492}" type="slidenum">
              <a:rPr kumimoji="1" lang="ja-JP" altLang="en-US" smtClean="0"/>
              <a:t>‹#›</a:t>
            </a:fld>
            <a:endParaRPr kumimoji="1" lang="ja-JP" altLang="en-US"/>
          </a:p>
        </p:txBody>
      </p:sp>
    </p:spTree>
    <p:extLst>
      <p:ext uri="{BB962C8B-B14F-4D97-AF65-F5344CB8AC3E}">
        <p14:creationId xmlns:p14="http://schemas.microsoft.com/office/powerpoint/2010/main" val="4141966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E8ECFEF-F04C-45B2-BD17-5CA03046D1C3}" type="datetimeFigureOut">
              <a:rPr kumimoji="1" lang="ja-JP" altLang="en-US" smtClean="0"/>
              <a:t>2025/6/23</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0F04A87-D97A-41CC-9A07-BEEE8F464492}" type="slidenum">
              <a:rPr kumimoji="1" lang="ja-JP" altLang="en-US" smtClean="0"/>
              <a:t>‹#›</a:t>
            </a:fld>
            <a:endParaRPr kumimoji="1" lang="ja-JP" altLang="en-US"/>
          </a:p>
        </p:txBody>
      </p:sp>
    </p:spTree>
    <p:extLst>
      <p:ext uri="{BB962C8B-B14F-4D97-AF65-F5344CB8AC3E}">
        <p14:creationId xmlns:p14="http://schemas.microsoft.com/office/powerpoint/2010/main" val="34747473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w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正方形/長方形 1"/>
          <p:cNvSpPr/>
          <p:nvPr/>
        </p:nvSpPr>
        <p:spPr>
          <a:xfrm>
            <a:off x="4846" y="378849"/>
            <a:ext cx="6858000" cy="429209"/>
          </a:xfrm>
          <a:prstGeom prst="rect">
            <a:avLst/>
          </a:prstGeom>
          <a:solidFill>
            <a:schemeClr val="bg2">
              <a:lumMod val="5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ja-JP" altLang="en-US">
                <a:solidFill>
                  <a:schemeClr val="bg1"/>
                </a:solidFill>
              </a:rPr>
              <a:t>黒川地域産業説明会</a:t>
            </a:r>
            <a:r>
              <a:rPr kumimoji="1" lang="ja-JP" altLang="en-US">
                <a:solidFill>
                  <a:schemeClr val="bg1"/>
                </a:solidFill>
              </a:rPr>
              <a:t>　</a:t>
            </a:r>
            <a:r>
              <a:rPr kumimoji="1" lang="ja-JP" altLang="en-US" dirty="0">
                <a:solidFill>
                  <a:schemeClr val="bg1"/>
                </a:solidFill>
              </a:rPr>
              <a:t>参加申込書</a:t>
            </a:r>
          </a:p>
        </p:txBody>
      </p:sp>
      <p:graphicFrame>
        <p:nvGraphicFramePr>
          <p:cNvPr id="7" name="表 6"/>
          <p:cNvGraphicFramePr>
            <a:graphicFrameLocks noGrp="1"/>
          </p:cNvGraphicFramePr>
          <p:nvPr>
            <p:extLst>
              <p:ext uri="{D42A27DB-BD31-4B8C-83A1-F6EECF244321}">
                <p14:modId xmlns:p14="http://schemas.microsoft.com/office/powerpoint/2010/main" val="3307989151"/>
              </p:ext>
            </p:extLst>
          </p:nvPr>
        </p:nvGraphicFramePr>
        <p:xfrm>
          <a:off x="267407" y="2305128"/>
          <a:ext cx="6256677" cy="6248591"/>
        </p:xfrm>
        <a:graphic>
          <a:graphicData uri="http://schemas.openxmlformats.org/drawingml/2006/table">
            <a:tbl>
              <a:tblPr firstRow="1" bandRow="1">
                <a:tableStyleId>{5C22544A-7EE6-4342-B048-85BDC9FD1C3A}</a:tableStyleId>
              </a:tblPr>
              <a:tblGrid>
                <a:gridCol w="936512">
                  <a:extLst>
                    <a:ext uri="{9D8B030D-6E8A-4147-A177-3AD203B41FA5}">
                      <a16:colId xmlns:a16="http://schemas.microsoft.com/office/drawing/2014/main" val="20000"/>
                    </a:ext>
                  </a:extLst>
                </a:gridCol>
                <a:gridCol w="132914">
                  <a:extLst>
                    <a:ext uri="{9D8B030D-6E8A-4147-A177-3AD203B41FA5}">
                      <a16:colId xmlns:a16="http://schemas.microsoft.com/office/drawing/2014/main" val="20001"/>
                    </a:ext>
                  </a:extLst>
                </a:gridCol>
                <a:gridCol w="840171">
                  <a:extLst>
                    <a:ext uri="{9D8B030D-6E8A-4147-A177-3AD203B41FA5}">
                      <a16:colId xmlns:a16="http://schemas.microsoft.com/office/drawing/2014/main" val="20002"/>
                    </a:ext>
                  </a:extLst>
                </a:gridCol>
                <a:gridCol w="1848438">
                  <a:extLst>
                    <a:ext uri="{9D8B030D-6E8A-4147-A177-3AD203B41FA5}">
                      <a16:colId xmlns:a16="http://schemas.microsoft.com/office/drawing/2014/main" val="20004"/>
                    </a:ext>
                  </a:extLst>
                </a:gridCol>
                <a:gridCol w="941695">
                  <a:extLst>
                    <a:ext uri="{9D8B030D-6E8A-4147-A177-3AD203B41FA5}">
                      <a16:colId xmlns:a16="http://schemas.microsoft.com/office/drawing/2014/main" val="20005"/>
                    </a:ext>
                  </a:extLst>
                </a:gridCol>
                <a:gridCol w="180447">
                  <a:extLst>
                    <a:ext uri="{9D8B030D-6E8A-4147-A177-3AD203B41FA5}">
                      <a16:colId xmlns:a16="http://schemas.microsoft.com/office/drawing/2014/main" val="20006"/>
                    </a:ext>
                  </a:extLst>
                </a:gridCol>
                <a:gridCol w="1376500">
                  <a:extLst>
                    <a:ext uri="{9D8B030D-6E8A-4147-A177-3AD203B41FA5}">
                      <a16:colId xmlns:a16="http://schemas.microsoft.com/office/drawing/2014/main" val="20007"/>
                    </a:ext>
                  </a:extLst>
                </a:gridCol>
              </a:tblGrid>
              <a:tr h="303908">
                <a:tc rowSpan="2" gridSpan="2">
                  <a:txBody>
                    <a:bodyPr/>
                    <a:lstStyle/>
                    <a:p>
                      <a:pPr algn="ctr"/>
                      <a:r>
                        <a:rPr kumimoji="1" lang="ja-JP" altLang="en-US" b="0" dirty="0">
                          <a:solidFill>
                            <a:schemeClr val="tx1"/>
                          </a:solidFill>
                        </a:rPr>
                        <a:t>事業所名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gridSpan="2">
                  <a:txBody>
                    <a:bodyPr/>
                    <a:lstStyle/>
                    <a:p>
                      <a:endParaRPr kumimoji="1" lang="en-US" altLang="ja-JP" dirty="0">
                        <a:solidFill>
                          <a:schemeClr val="tx1"/>
                        </a:solidFill>
                      </a:endParaRPr>
                    </a:p>
                    <a:p>
                      <a:endParaRPr kumimoji="1" lang="en-US" altLang="ja-JP"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b="0" dirty="0">
                          <a:solidFill>
                            <a:schemeClr val="tx1"/>
                          </a:solidFill>
                        </a:rPr>
                        <a:t>TEL</a:t>
                      </a:r>
                      <a:endParaRPr kumimoji="1" lang="ja-JP" altLang="en-US"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0"/>
                  </a:ext>
                </a:extLst>
              </a:tr>
              <a:tr h="303908">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FAX</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1"/>
                  </a:ext>
                </a:extLst>
              </a:tr>
              <a:tr h="469590">
                <a:tc gridSpan="2">
                  <a:txBody>
                    <a:bodyPr/>
                    <a:lstStyle/>
                    <a:p>
                      <a:pPr algn="ctr"/>
                      <a:r>
                        <a:rPr kumimoji="1" lang="ja-JP" altLang="en-US" dirty="0">
                          <a:solidFill>
                            <a:schemeClr val="tx1"/>
                          </a:solidFill>
                        </a:rPr>
                        <a:t>所在地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gridSpan="5">
                  <a:txBody>
                    <a:bodyPr/>
                    <a:lstStyle/>
                    <a:p>
                      <a:pPr algn="l"/>
                      <a:r>
                        <a:rPr kumimoji="1" lang="ja-JP" altLang="en-US" dirty="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1145499">
                <a:tc gridSpan="2">
                  <a:txBody>
                    <a:bodyPr/>
                    <a:lstStyle/>
                    <a:p>
                      <a:pPr algn="ctr"/>
                      <a:r>
                        <a:rPr kumimoji="1" lang="ja-JP" altLang="en-US" dirty="0">
                          <a:solidFill>
                            <a:schemeClr val="tx1"/>
                          </a:solidFill>
                        </a:rPr>
                        <a:t>業種</a:t>
                      </a:r>
                      <a:endParaRPr kumimoji="1" lang="en-US" altLang="ja-JP" dirty="0">
                        <a:solidFill>
                          <a:schemeClr val="tx1"/>
                        </a:solidFill>
                      </a:endParaRPr>
                    </a:p>
                    <a:p>
                      <a:pPr algn="ctr"/>
                      <a:r>
                        <a:rPr kumimoji="1" lang="ja-JP" altLang="en-US" dirty="0">
                          <a:solidFill>
                            <a:schemeClr val="tx1"/>
                          </a:solidFill>
                        </a:rPr>
                        <a:t>（該当業種に〇を付けて下さい）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gridSpan="5">
                  <a:txBody>
                    <a:bodyPr/>
                    <a:lstStyle/>
                    <a:p>
                      <a:r>
                        <a:rPr kumimoji="1" lang="en-US" altLang="ja-JP" dirty="0">
                          <a:solidFill>
                            <a:schemeClr val="tx1"/>
                          </a:solidFill>
                        </a:rPr>
                        <a:t>1</a:t>
                      </a:r>
                      <a:r>
                        <a:rPr kumimoji="1" lang="ja-JP" altLang="en-US" dirty="0" err="1">
                          <a:solidFill>
                            <a:schemeClr val="tx1"/>
                          </a:solidFill>
                        </a:rPr>
                        <a:t>．</a:t>
                      </a:r>
                      <a:r>
                        <a:rPr kumimoji="1" lang="ja-JP" altLang="en-US" dirty="0">
                          <a:solidFill>
                            <a:schemeClr val="tx1"/>
                          </a:solidFill>
                        </a:rPr>
                        <a:t>農業・林業　</a:t>
                      </a:r>
                      <a:r>
                        <a:rPr kumimoji="1" lang="en-US" altLang="ja-JP" dirty="0">
                          <a:solidFill>
                            <a:schemeClr val="tx1"/>
                          </a:solidFill>
                        </a:rPr>
                        <a:t>2</a:t>
                      </a:r>
                      <a:r>
                        <a:rPr kumimoji="1" lang="ja-JP" altLang="en-US" dirty="0" err="1">
                          <a:solidFill>
                            <a:schemeClr val="tx1"/>
                          </a:solidFill>
                        </a:rPr>
                        <a:t>．</a:t>
                      </a:r>
                      <a:r>
                        <a:rPr kumimoji="1" lang="ja-JP" altLang="en-US" dirty="0">
                          <a:solidFill>
                            <a:schemeClr val="tx1"/>
                          </a:solidFill>
                        </a:rPr>
                        <a:t>建設業　</a:t>
                      </a:r>
                      <a:r>
                        <a:rPr kumimoji="1" lang="en-US" altLang="ja-JP" dirty="0">
                          <a:solidFill>
                            <a:schemeClr val="tx1"/>
                          </a:solidFill>
                        </a:rPr>
                        <a:t>3</a:t>
                      </a:r>
                      <a:r>
                        <a:rPr kumimoji="1" lang="ja-JP" altLang="en-US" dirty="0" err="1">
                          <a:solidFill>
                            <a:schemeClr val="tx1"/>
                          </a:solidFill>
                        </a:rPr>
                        <a:t>．</a:t>
                      </a:r>
                      <a:r>
                        <a:rPr kumimoji="1" lang="ja-JP" altLang="en-US" dirty="0">
                          <a:solidFill>
                            <a:schemeClr val="tx1"/>
                          </a:solidFill>
                        </a:rPr>
                        <a:t>製造業 　</a:t>
                      </a:r>
                      <a:r>
                        <a:rPr kumimoji="1" lang="en-US" altLang="ja-JP" dirty="0">
                          <a:solidFill>
                            <a:schemeClr val="tx1"/>
                          </a:solidFill>
                        </a:rPr>
                        <a:t>4</a:t>
                      </a:r>
                      <a:r>
                        <a:rPr kumimoji="1" lang="ja-JP" altLang="en-US" dirty="0" err="1">
                          <a:solidFill>
                            <a:schemeClr val="tx1"/>
                          </a:solidFill>
                        </a:rPr>
                        <a:t>．</a:t>
                      </a:r>
                      <a:r>
                        <a:rPr kumimoji="1" lang="ja-JP" altLang="en-US" dirty="0">
                          <a:solidFill>
                            <a:schemeClr val="tx1"/>
                          </a:solidFill>
                        </a:rPr>
                        <a:t>情報通信業　 </a:t>
                      </a:r>
                      <a:r>
                        <a:rPr kumimoji="1" lang="en-US" altLang="ja-JP" dirty="0">
                          <a:solidFill>
                            <a:schemeClr val="tx1"/>
                          </a:solidFill>
                        </a:rPr>
                        <a:t>5</a:t>
                      </a:r>
                      <a:r>
                        <a:rPr kumimoji="1" lang="ja-JP" altLang="en-US" dirty="0" err="1">
                          <a:solidFill>
                            <a:schemeClr val="tx1"/>
                          </a:solidFill>
                        </a:rPr>
                        <a:t>．</a:t>
                      </a:r>
                      <a:r>
                        <a:rPr kumimoji="1" lang="ja-JP" altLang="en-US" dirty="0">
                          <a:solidFill>
                            <a:schemeClr val="tx1"/>
                          </a:solidFill>
                        </a:rPr>
                        <a:t>運輸業</a:t>
                      </a:r>
                      <a:endParaRPr kumimoji="1" lang="en-US" altLang="ja-JP" dirty="0">
                        <a:solidFill>
                          <a:schemeClr val="tx1"/>
                        </a:solidFill>
                      </a:endParaRPr>
                    </a:p>
                    <a:p>
                      <a:endParaRPr kumimoji="1" lang="en-US" altLang="ja-JP" dirty="0">
                        <a:solidFill>
                          <a:schemeClr val="tx1"/>
                        </a:solidFill>
                      </a:endParaRPr>
                    </a:p>
                    <a:p>
                      <a:r>
                        <a:rPr kumimoji="1" lang="en-US" altLang="ja-JP" dirty="0">
                          <a:solidFill>
                            <a:schemeClr val="tx1"/>
                          </a:solidFill>
                        </a:rPr>
                        <a:t>6</a:t>
                      </a:r>
                      <a:r>
                        <a:rPr kumimoji="1" lang="ja-JP" altLang="en-US" dirty="0" err="1">
                          <a:solidFill>
                            <a:schemeClr val="tx1"/>
                          </a:solidFill>
                        </a:rPr>
                        <a:t>．</a:t>
                      </a:r>
                      <a:r>
                        <a:rPr kumimoji="1" lang="ja-JP" altLang="en-US" dirty="0">
                          <a:solidFill>
                            <a:schemeClr val="tx1"/>
                          </a:solidFill>
                        </a:rPr>
                        <a:t>卸売業　　</a:t>
                      </a:r>
                      <a:r>
                        <a:rPr kumimoji="1" lang="en-US" altLang="ja-JP" dirty="0">
                          <a:solidFill>
                            <a:schemeClr val="tx1"/>
                          </a:solidFill>
                        </a:rPr>
                        <a:t>7</a:t>
                      </a:r>
                      <a:r>
                        <a:rPr kumimoji="1" lang="ja-JP" altLang="en-US" dirty="0" err="1">
                          <a:solidFill>
                            <a:schemeClr val="tx1"/>
                          </a:solidFill>
                        </a:rPr>
                        <a:t>．</a:t>
                      </a:r>
                      <a:r>
                        <a:rPr kumimoji="1" lang="ja-JP" altLang="en-US" dirty="0">
                          <a:solidFill>
                            <a:schemeClr val="tx1"/>
                          </a:solidFill>
                        </a:rPr>
                        <a:t>小売業</a:t>
                      </a:r>
                      <a:r>
                        <a:rPr kumimoji="1" lang="ja-JP" altLang="en-US" baseline="0" dirty="0">
                          <a:solidFill>
                            <a:schemeClr val="tx1"/>
                          </a:solidFill>
                        </a:rPr>
                        <a:t>  </a:t>
                      </a:r>
                      <a:r>
                        <a:rPr kumimoji="1" lang="ja-JP" altLang="en-US" dirty="0">
                          <a:solidFill>
                            <a:schemeClr val="tx1"/>
                          </a:solidFill>
                        </a:rPr>
                        <a:t>   </a:t>
                      </a:r>
                      <a:r>
                        <a:rPr kumimoji="1" lang="en-US" altLang="ja-JP" dirty="0">
                          <a:solidFill>
                            <a:schemeClr val="tx1"/>
                          </a:solidFill>
                        </a:rPr>
                        <a:t>8</a:t>
                      </a:r>
                      <a:r>
                        <a:rPr kumimoji="1" lang="ja-JP" altLang="en-US" dirty="0" err="1">
                          <a:solidFill>
                            <a:schemeClr val="tx1"/>
                          </a:solidFill>
                        </a:rPr>
                        <a:t>．</a:t>
                      </a:r>
                      <a:r>
                        <a:rPr kumimoji="1" lang="ja-JP" altLang="en-US" dirty="0">
                          <a:solidFill>
                            <a:schemeClr val="tx1"/>
                          </a:solidFill>
                        </a:rPr>
                        <a:t>金融業　  </a:t>
                      </a:r>
                      <a:r>
                        <a:rPr kumimoji="1" lang="en-US" altLang="ja-JP" dirty="0">
                          <a:solidFill>
                            <a:schemeClr val="tx1"/>
                          </a:solidFill>
                        </a:rPr>
                        <a:t>9</a:t>
                      </a:r>
                      <a:r>
                        <a:rPr kumimoji="1" lang="ja-JP" altLang="en-US" dirty="0" err="1">
                          <a:solidFill>
                            <a:schemeClr val="tx1"/>
                          </a:solidFill>
                        </a:rPr>
                        <a:t>．</a:t>
                      </a:r>
                      <a:r>
                        <a:rPr kumimoji="1" lang="ja-JP" altLang="en-US" dirty="0">
                          <a:solidFill>
                            <a:schemeClr val="tx1"/>
                          </a:solidFill>
                        </a:rPr>
                        <a:t>宿泊業　　 </a:t>
                      </a:r>
                      <a:r>
                        <a:rPr kumimoji="1" lang="en-US" altLang="ja-JP" dirty="0">
                          <a:solidFill>
                            <a:schemeClr val="tx1"/>
                          </a:solidFill>
                        </a:rPr>
                        <a:t>10</a:t>
                      </a:r>
                      <a:r>
                        <a:rPr kumimoji="1" lang="ja-JP" altLang="en-US" dirty="0" err="1">
                          <a:solidFill>
                            <a:schemeClr val="tx1"/>
                          </a:solidFill>
                        </a:rPr>
                        <a:t>．</a:t>
                      </a:r>
                      <a:r>
                        <a:rPr kumimoji="1" lang="ja-JP" altLang="en-US" dirty="0">
                          <a:solidFill>
                            <a:schemeClr val="tx1"/>
                          </a:solidFill>
                        </a:rPr>
                        <a:t>飲食業　</a:t>
                      </a:r>
                      <a:endParaRPr kumimoji="1" lang="en-US" altLang="ja-JP" dirty="0">
                        <a:solidFill>
                          <a:schemeClr val="tx1"/>
                        </a:solidFill>
                      </a:endParaRPr>
                    </a:p>
                    <a:p>
                      <a:endParaRPr kumimoji="1" lang="en-US" altLang="ja-JP" dirty="0">
                        <a:solidFill>
                          <a:schemeClr val="tx1"/>
                        </a:solidFill>
                      </a:endParaRPr>
                    </a:p>
                    <a:p>
                      <a:r>
                        <a:rPr kumimoji="1" lang="en-US" altLang="ja-JP" dirty="0">
                          <a:solidFill>
                            <a:schemeClr val="tx1"/>
                          </a:solidFill>
                        </a:rPr>
                        <a:t>11</a:t>
                      </a:r>
                      <a:r>
                        <a:rPr kumimoji="1" lang="ja-JP" altLang="en-US" dirty="0" err="1">
                          <a:solidFill>
                            <a:schemeClr val="tx1"/>
                          </a:solidFill>
                        </a:rPr>
                        <a:t>．</a:t>
                      </a:r>
                      <a:r>
                        <a:rPr kumimoji="1" lang="ja-JP" altLang="en-US" dirty="0">
                          <a:solidFill>
                            <a:schemeClr val="tx1"/>
                          </a:solidFill>
                        </a:rPr>
                        <a:t>医療・福祉　　</a:t>
                      </a:r>
                      <a:r>
                        <a:rPr kumimoji="1" lang="en-US" altLang="ja-JP" dirty="0">
                          <a:solidFill>
                            <a:schemeClr val="tx1"/>
                          </a:solidFill>
                        </a:rPr>
                        <a:t>12</a:t>
                      </a:r>
                      <a:r>
                        <a:rPr kumimoji="1" lang="ja-JP" altLang="en-US" dirty="0" err="1">
                          <a:solidFill>
                            <a:schemeClr val="tx1"/>
                          </a:solidFill>
                        </a:rPr>
                        <a:t>．</a:t>
                      </a:r>
                      <a:r>
                        <a:rPr kumimoji="1" lang="ja-JP" altLang="en-US" dirty="0">
                          <a:solidFill>
                            <a:schemeClr val="tx1"/>
                          </a:solidFill>
                        </a:rPr>
                        <a:t>上記以外（　　　　　　　　　　　　　　　　 　）</a:t>
                      </a:r>
                      <a:endParaRPr kumimoji="1" lang="en-US" altLang="ja-JP"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en-US" altLang="ja-JP"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434635">
                <a:tc gridSpan="2">
                  <a:txBody>
                    <a:bodyPr/>
                    <a:lstStyle/>
                    <a:p>
                      <a:pPr algn="ctr"/>
                      <a:r>
                        <a:rPr kumimoji="1" lang="en-US" altLang="ja-JP" dirty="0">
                          <a:solidFill>
                            <a:schemeClr val="tx1"/>
                          </a:solidFill>
                        </a:rPr>
                        <a:t>E-mail</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gridSpan="5">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4"/>
                  </a:ext>
                </a:extLst>
              </a:tr>
              <a:tr h="561767">
                <a:tc rowSpan="2">
                  <a:txBody>
                    <a:bodyPr/>
                    <a:lstStyle/>
                    <a:p>
                      <a:pPr algn="ctr"/>
                      <a:r>
                        <a:rPr kumimoji="1" lang="ja-JP" altLang="en-US" dirty="0">
                          <a:solidFill>
                            <a:schemeClr val="tx1"/>
                          </a:solidFill>
                          <a:latin typeface="Calibri 本文"/>
                        </a:rPr>
                        <a:t>参加者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ja-JP" altLang="en-US" dirty="0">
                          <a:solidFill>
                            <a:schemeClr val="tx1"/>
                          </a:solidFill>
                          <a:latin typeface="Calibri 本文"/>
                        </a:rPr>
                        <a:t>部署・役職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ja-JP" altLang="en-US" dirty="0"/>
                        <a:t>お名前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endParaRPr kumimoji="1" lang="en-US" altLang="ja-JP" dirty="0"/>
                    </a:p>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578872">
                <a:tc vMerge="1">
                  <a:txBody>
                    <a:bodyPr/>
                    <a:lstStyle/>
                    <a:p>
                      <a:pPr algn="ctr"/>
                      <a:endParaRPr kumimoji="1" lang="ja-JP" altLang="en-US" dirty="0">
                        <a:solidFill>
                          <a:schemeClr val="tx1"/>
                        </a:solidFill>
                        <a:latin typeface="Calibri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ja-JP" altLang="en-US" dirty="0">
                          <a:solidFill>
                            <a:schemeClr val="tx1"/>
                          </a:solidFill>
                          <a:latin typeface="Calibri 本文"/>
                        </a:rPr>
                        <a:t>部署・役職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ja-JP" altLang="en-US" dirty="0"/>
                        <a:t>お名前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endParaRPr kumimoji="1" lang="en-US" altLang="ja-JP" dirty="0"/>
                    </a:p>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1787742">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プロジェクター等の</a:t>
                      </a:r>
                      <a:endParaRPr kumimoji="1" lang="en-US" altLang="ja-JP">
                        <a:solidFill>
                          <a:schemeClr val="tx1"/>
                        </a:solidFill>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a:solidFill>
                            <a:schemeClr val="tx1"/>
                          </a:solidFill>
                        </a:rPr>
                        <a:t>使用</a:t>
                      </a:r>
                      <a:r>
                        <a:rPr kumimoji="1" lang="ja-JP" altLang="en-US" dirty="0">
                          <a:solidFill>
                            <a:schemeClr val="tx1"/>
                          </a:solidFill>
                        </a:rPr>
                        <a:t>有無</a:t>
                      </a:r>
                      <a:endParaRPr kumimoji="1" lang="en-US" altLang="ja-JP" dirty="0">
                        <a:solidFill>
                          <a:schemeClr val="tx1"/>
                        </a:solidFill>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（どちらかに〇印をお願いします）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gridSpan="4">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使用する　　　　　　使用しない</a:t>
                      </a:r>
                      <a:endParaRPr kumimoji="1" lang="en-US" altLang="ja-JP" dirty="0">
                        <a:solidFill>
                          <a:schemeClr val="tx1"/>
                        </a:solidFill>
                      </a:endParaRPr>
                    </a:p>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rgbClr val="FF0000"/>
                          </a:solidFill>
                        </a:rPr>
                        <a:t>※</a:t>
                      </a:r>
                      <a:r>
                        <a:rPr kumimoji="1" lang="ja-JP" altLang="en-US" dirty="0">
                          <a:solidFill>
                            <a:srgbClr val="FF0000"/>
                          </a:solidFill>
                        </a:rPr>
                        <a:t>プロジェクター（スクリーン含む）等の機材につきましては、企業様での持ち込みとなります。</a:t>
                      </a:r>
                      <a:endParaRPr kumimoji="1" lang="en-US" altLang="ja-JP"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2"/>
                  </a:ext>
                </a:extLst>
              </a:tr>
              <a:tr h="662670">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grid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66607995"/>
                  </a:ext>
                </a:extLst>
              </a:tr>
            </a:tbl>
          </a:graphicData>
        </a:graphic>
      </p:graphicFrame>
      <p:graphicFrame>
        <p:nvGraphicFramePr>
          <p:cNvPr id="5" name="オブジェクト 4"/>
          <p:cNvGraphicFramePr>
            <a:graphicFrameLocks noChangeAspect="1"/>
          </p:cNvGraphicFramePr>
          <p:nvPr>
            <p:extLst>
              <p:ext uri="{D42A27DB-BD31-4B8C-83A1-F6EECF244321}">
                <p14:modId xmlns:p14="http://schemas.microsoft.com/office/powerpoint/2010/main" val="34816899"/>
              </p:ext>
            </p:extLst>
          </p:nvPr>
        </p:nvGraphicFramePr>
        <p:xfrm>
          <a:off x="1600200" y="4862513"/>
          <a:ext cx="3657600" cy="180975"/>
        </p:xfrm>
        <a:graphic>
          <a:graphicData uri="http://schemas.openxmlformats.org/presentationml/2006/ole">
            <mc:AlternateContent xmlns:mc="http://schemas.openxmlformats.org/markup-compatibility/2006">
              <mc:Choice xmlns:v="urn:schemas-microsoft-com:vml" Requires="v">
                <p:oleObj spid="_x0000_s1326" name="ワードパッド ドキュメント" r:id="rId3" imgW="3657600" imgH="181440" progId="WordPad.Document.1">
                  <p:embed/>
                </p:oleObj>
              </mc:Choice>
              <mc:Fallback>
                <p:oleObj name="ワードパッド ドキュメント" r:id="rId3" imgW="3657600" imgH="181440" progId="WordPad.Document.1">
                  <p:embed/>
                  <p:pic>
                    <p:nvPicPr>
                      <p:cNvPr id="0" name=""/>
                      <p:cNvPicPr/>
                      <p:nvPr/>
                    </p:nvPicPr>
                    <p:blipFill>
                      <a:blip r:embed="rId4"/>
                      <a:stretch>
                        <a:fillRect/>
                      </a:stretch>
                    </p:blipFill>
                    <p:spPr>
                      <a:xfrm>
                        <a:off x="1600200" y="4862513"/>
                        <a:ext cx="3657600" cy="180975"/>
                      </a:xfrm>
                      <a:prstGeom prst="rect">
                        <a:avLst/>
                      </a:prstGeom>
                    </p:spPr>
                  </p:pic>
                </p:oleObj>
              </mc:Fallback>
            </mc:AlternateContent>
          </a:graphicData>
        </a:graphic>
      </p:graphicFrame>
      <p:sp>
        <p:nvSpPr>
          <p:cNvPr id="6" name="テキスト ボックス 5"/>
          <p:cNvSpPr txBox="1"/>
          <p:nvPr/>
        </p:nvSpPr>
        <p:spPr>
          <a:xfrm>
            <a:off x="447504" y="2305129"/>
            <a:ext cx="818866" cy="261610"/>
          </a:xfrm>
          <a:prstGeom prst="rect">
            <a:avLst/>
          </a:prstGeom>
          <a:noFill/>
        </p:spPr>
        <p:txBody>
          <a:bodyPr wrap="square" rtlCol="0">
            <a:spAutoFit/>
          </a:bodyPr>
          <a:lstStyle/>
          <a:p>
            <a:r>
              <a:rPr kumimoji="1" lang="ja-JP" altLang="en-US" sz="1100" dirty="0"/>
              <a:t>ふりがな</a:t>
            </a:r>
          </a:p>
        </p:txBody>
      </p:sp>
      <p:sp>
        <p:nvSpPr>
          <p:cNvPr id="9" name="テキスト ボックス 8"/>
          <p:cNvSpPr txBox="1"/>
          <p:nvPr/>
        </p:nvSpPr>
        <p:spPr>
          <a:xfrm>
            <a:off x="4248731" y="4904989"/>
            <a:ext cx="733568" cy="261610"/>
          </a:xfrm>
          <a:prstGeom prst="rect">
            <a:avLst/>
          </a:prstGeom>
          <a:noFill/>
        </p:spPr>
        <p:txBody>
          <a:bodyPr wrap="square" rtlCol="0">
            <a:spAutoFit/>
          </a:bodyPr>
          <a:lstStyle/>
          <a:p>
            <a:r>
              <a:rPr kumimoji="1" lang="ja-JP" altLang="en-US" sz="1100" dirty="0"/>
              <a:t>ふりがな</a:t>
            </a:r>
          </a:p>
        </p:txBody>
      </p:sp>
      <p:sp>
        <p:nvSpPr>
          <p:cNvPr id="10" name="テキスト ボックス 9"/>
          <p:cNvSpPr txBox="1"/>
          <p:nvPr/>
        </p:nvSpPr>
        <p:spPr>
          <a:xfrm>
            <a:off x="4248731" y="5454352"/>
            <a:ext cx="733568" cy="261610"/>
          </a:xfrm>
          <a:prstGeom prst="rect">
            <a:avLst/>
          </a:prstGeom>
          <a:noFill/>
        </p:spPr>
        <p:txBody>
          <a:bodyPr wrap="square" rtlCol="0">
            <a:spAutoFit/>
          </a:bodyPr>
          <a:lstStyle/>
          <a:p>
            <a:r>
              <a:rPr kumimoji="1" lang="ja-JP" altLang="en-US" sz="1100" dirty="0"/>
              <a:t>ふりがな</a:t>
            </a:r>
          </a:p>
        </p:txBody>
      </p:sp>
      <p:sp>
        <p:nvSpPr>
          <p:cNvPr id="11" name="テキスト ボックス 10"/>
          <p:cNvSpPr txBox="1"/>
          <p:nvPr/>
        </p:nvSpPr>
        <p:spPr>
          <a:xfrm>
            <a:off x="145143" y="1566465"/>
            <a:ext cx="7175309" cy="615553"/>
          </a:xfrm>
          <a:prstGeom prst="rect">
            <a:avLst/>
          </a:prstGeom>
          <a:noFill/>
        </p:spPr>
        <p:txBody>
          <a:bodyPr wrap="square" rtlCol="0">
            <a:spAutoFit/>
          </a:bodyPr>
          <a:lstStyle/>
          <a:p>
            <a:r>
              <a:rPr kumimoji="1" lang="ja-JP" altLang="en-US" sz="1400" dirty="0"/>
              <a:t>　</a:t>
            </a:r>
            <a:r>
              <a:rPr kumimoji="1" lang="ja-JP" altLang="en-US" sz="1400" dirty="0">
                <a:latin typeface="+mn-ea"/>
              </a:rPr>
              <a:t>送付先：富谷市　経済産業部　産業観光課（担当：佐藤、相澤）　あて　　</a:t>
            </a:r>
            <a:endParaRPr kumimoji="1" lang="en-US" altLang="ja-JP" sz="1400" dirty="0">
              <a:latin typeface="+mn-ea"/>
            </a:endParaRPr>
          </a:p>
          <a:p>
            <a:r>
              <a:rPr lang="ja-JP" altLang="en-US" sz="1400" dirty="0"/>
              <a:t>　</a:t>
            </a:r>
            <a:r>
              <a:rPr lang="en-US" altLang="ja-JP" sz="2000" dirty="0">
                <a:latin typeface="+mn-ea"/>
              </a:rPr>
              <a:t>MAIL</a:t>
            </a:r>
            <a:r>
              <a:rPr lang="ja-JP" altLang="en-US" sz="2000" dirty="0">
                <a:latin typeface="+mn-ea"/>
              </a:rPr>
              <a:t>：</a:t>
            </a:r>
            <a:r>
              <a:rPr lang="en-US" altLang="ja-JP" sz="1600" dirty="0">
                <a:latin typeface="+mn-ea"/>
              </a:rPr>
              <a:t>sangyoukankou@tomiya-city.miyagi.jp</a:t>
            </a:r>
            <a:r>
              <a:rPr lang="ja-JP" altLang="en-US" sz="1200" dirty="0">
                <a:latin typeface="+mn-ea"/>
              </a:rPr>
              <a:t>　</a:t>
            </a:r>
            <a:r>
              <a:rPr kumimoji="1" lang="en-US" altLang="ja-JP" sz="2000" dirty="0">
                <a:latin typeface="+mn-ea"/>
              </a:rPr>
              <a:t>FAX</a:t>
            </a:r>
            <a:r>
              <a:rPr kumimoji="1" lang="ja-JP" altLang="en-US" sz="2000" dirty="0">
                <a:latin typeface="+mn-ea"/>
              </a:rPr>
              <a:t>：</a:t>
            </a:r>
            <a:r>
              <a:rPr kumimoji="1" lang="ja-JP" altLang="en-US" sz="1600" b="1" dirty="0">
                <a:latin typeface="+mn-ea"/>
              </a:rPr>
              <a:t>０２２</a:t>
            </a:r>
            <a:r>
              <a:rPr kumimoji="1" lang="en-US" altLang="ja-JP" sz="1600" b="1" dirty="0">
                <a:latin typeface="+mn-ea"/>
              </a:rPr>
              <a:t>-</a:t>
            </a:r>
            <a:r>
              <a:rPr kumimoji="1" lang="ja-JP" altLang="en-US" sz="1600" b="1" dirty="0">
                <a:latin typeface="+mn-ea"/>
              </a:rPr>
              <a:t>３５８</a:t>
            </a:r>
            <a:r>
              <a:rPr kumimoji="1" lang="en-US" altLang="ja-JP" sz="1600" b="1" dirty="0">
                <a:latin typeface="+mn-ea"/>
              </a:rPr>
              <a:t>-</a:t>
            </a:r>
            <a:r>
              <a:rPr kumimoji="1" lang="ja-JP" altLang="en-US" sz="1600" b="1" dirty="0">
                <a:latin typeface="+mn-ea"/>
              </a:rPr>
              <a:t>２３５９</a:t>
            </a:r>
          </a:p>
        </p:txBody>
      </p:sp>
      <p:sp>
        <p:nvSpPr>
          <p:cNvPr id="12" name="テキスト ボックス 11"/>
          <p:cNvSpPr txBox="1"/>
          <p:nvPr/>
        </p:nvSpPr>
        <p:spPr>
          <a:xfrm>
            <a:off x="267408" y="1016808"/>
            <a:ext cx="7175309" cy="738664"/>
          </a:xfrm>
          <a:prstGeom prst="rect">
            <a:avLst/>
          </a:prstGeom>
          <a:noFill/>
        </p:spPr>
        <p:txBody>
          <a:bodyPr wrap="square" rtlCol="0">
            <a:spAutoFit/>
          </a:bodyPr>
          <a:lstStyle/>
          <a:p>
            <a:r>
              <a:rPr kumimoji="1" lang="ja-JP" altLang="en-US" sz="1400" dirty="0"/>
              <a:t>日程：令和７年１１月</a:t>
            </a:r>
            <a:r>
              <a:rPr lang="ja-JP" altLang="en-US" sz="1400" dirty="0"/>
              <a:t>１４</a:t>
            </a:r>
            <a:r>
              <a:rPr kumimoji="1" lang="ja-JP" altLang="en-US" sz="1400" dirty="0"/>
              <a:t>日（金）　午前中　　</a:t>
            </a:r>
            <a:r>
              <a:rPr kumimoji="1" lang="en-US" altLang="ja-JP" sz="1400" dirty="0"/>
              <a:t>※</a:t>
            </a:r>
            <a:r>
              <a:rPr kumimoji="1" lang="ja-JP" altLang="en-US" sz="1400" dirty="0"/>
              <a:t>詳細は決まり次第お知らせします。</a:t>
            </a:r>
            <a:endParaRPr kumimoji="1" lang="en-US" altLang="ja-JP" sz="1400" dirty="0"/>
          </a:p>
          <a:p>
            <a:r>
              <a:rPr lang="ja-JP" altLang="en-US" sz="1400" dirty="0"/>
              <a:t>場所：宮城県黒川高等学校</a:t>
            </a:r>
            <a:endParaRPr lang="en-US" altLang="ja-JP" sz="1400" dirty="0"/>
          </a:p>
          <a:p>
            <a:endParaRPr lang="en-US" altLang="ja-JP" sz="1400" dirty="0"/>
          </a:p>
        </p:txBody>
      </p:sp>
      <p:sp>
        <p:nvSpPr>
          <p:cNvPr id="4" name="テキスト ボックス 3">
            <a:extLst>
              <a:ext uri="{FF2B5EF4-FFF2-40B4-BE49-F238E27FC236}">
                <a16:creationId xmlns:a16="http://schemas.microsoft.com/office/drawing/2014/main" id="{DB58C8B4-E20A-4DA2-B9DE-6D0B863B001F}"/>
              </a:ext>
            </a:extLst>
          </p:cNvPr>
          <p:cNvSpPr txBox="1"/>
          <p:nvPr/>
        </p:nvSpPr>
        <p:spPr>
          <a:xfrm>
            <a:off x="267406" y="8553720"/>
            <a:ext cx="6256677" cy="523220"/>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参加企業数に限りがございますので、お申し込みに対してご希望に沿うことが出来ない場合がございます。予めご了承ください。</a:t>
            </a:r>
            <a:endParaRPr kumimoji="1" lang="en-US" altLang="ja-JP" sz="1400" dirty="0">
              <a:solidFill>
                <a:srgbClr val="FF0000"/>
              </a:solidFill>
            </a:endParaRPr>
          </a:p>
        </p:txBody>
      </p:sp>
      <p:sp>
        <p:nvSpPr>
          <p:cNvPr id="3" name="正方形/長方形 2">
            <a:extLst>
              <a:ext uri="{FF2B5EF4-FFF2-40B4-BE49-F238E27FC236}">
                <a16:creationId xmlns:a16="http://schemas.microsoft.com/office/drawing/2014/main" id="{1F66A868-5B0F-4128-A50E-8474555662B0}"/>
              </a:ext>
            </a:extLst>
          </p:cNvPr>
          <p:cNvSpPr/>
          <p:nvPr/>
        </p:nvSpPr>
        <p:spPr>
          <a:xfrm>
            <a:off x="1363376" y="9215271"/>
            <a:ext cx="4131259" cy="400110"/>
          </a:xfrm>
          <a:prstGeom prst="rect">
            <a:avLst/>
          </a:prstGeom>
          <a:noFill/>
        </p:spPr>
        <p:txBody>
          <a:bodyPr wrap="none" lIns="91440" tIns="45720" rIns="91440" bIns="45720">
            <a:spAutoFit/>
          </a:bodyPr>
          <a:lstStyle/>
          <a:p>
            <a:pPr algn="ctr"/>
            <a:r>
              <a:rPr lang="ja-JP" altLang="en-US" sz="2000" dirty="0">
                <a:ln w="0"/>
                <a:effectLst>
                  <a:outerShdw blurRad="38100" dist="19050" dir="2700000" algn="tl" rotWithShape="0">
                    <a:schemeClr val="dk1">
                      <a:alpha val="40000"/>
                    </a:schemeClr>
                  </a:outerShdw>
                </a:effectLst>
              </a:rPr>
              <a:t>申込</a:t>
            </a:r>
            <a:r>
              <a:rPr lang="ja-JP" altLang="en-US" sz="2000">
                <a:ln w="0"/>
                <a:effectLst>
                  <a:outerShdw blurRad="38100" dist="19050" dir="2700000" algn="tl" rotWithShape="0">
                    <a:schemeClr val="dk1">
                      <a:alpha val="40000"/>
                    </a:schemeClr>
                  </a:outerShdw>
                </a:effectLst>
              </a:rPr>
              <a:t>締切日　令和７年</a:t>
            </a:r>
            <a:r>
              <a:rPr lang="ja-JP" altLang="en-US" sz="2000" dirty="0">
                <a:ln w="0"/>
                <a:effectLst>
                  <a:outerShdw blurRad="38100" dist="19050" dir="2700000" algn="tl" rotWithShape="0">
                    <a:schemeClr val="dk1">
                      <a:alpha val="40000"/>
                    </a:schemeClr>
                  </a:outerShdw>
                </a:effectLst>
              </a:rPr>
              <a:t>７月１１日（金）</a:t>
            </a:r>
            <a:endParaRPr lang="ja-JP" altLang="en-US" sz="20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13360844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1564</TotalTime>
  <Words>209</Words>
  <Application>Microsoft Office PowerPoint</Application>
  <PresentationFormat>A4 210 x 297 mm</PresentationFormat>
  <Paragraphs>37</Paragraphs>
  <Slides>1</Slides>
  <Notes>0</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1</vt:i4>
      </vt:variant>
    </vt:vector>
  </HeadingPairs>
  <TitlesOfParts>
    <vt:vector size="8" baseType="lpstr">
      <vt:lpstr>Calibri 本文</vt:lpstr>
      <vt:lpstr>ＭＳ Ｐゴシック</vt:lpstr>
      <vt:lpstr>Arial</vt:lpstr>
      <vt:lpstr>Calibri</vt:lpstr>
      <vt:lpstr>Calibri Light</vt:lpstr>
      <vt:lpstr>Office テーマ</vt:lpstr>
      <vt:lpstr>ワードパッド ドキュメント</vt:lpstr>
      <vt:lpstr>PowerPoint プレゼンテーション</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栗村　萌</dc:creator>
  <cp:lastModifiedBy>相澤 百香</cp:lastModifiedBy>
  <cp:revision>253</cp:revision>
  <cp:lastPrinted>2022-09-01T05:57:00Z</cp:lastPrinted>
  <dcterms:created xsi:type="dcterms:W3CDTF">2019-05-10T05:38:04Z</dcterms:created>
  <dcterms:modified xsi:type="dcterms:W3CDTF">2025-06-23T00:06:23Z</dcterms:modified>
</cp:coreProperties>
</file>