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61" r:id="rId2"/>
    <p:sldId id="262"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varScale="1">
        <p:scale>
          <a:sx n="47" d="100"/>
          <a:sy n="47" d="100"/>
        </p:scale>
        <p:origin x="2334" y="60"/>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413" cy="495300"/>
          </a:xfrm>
          <a:prstGeom prst="rect">
            <a:avLst/>
          </a:prstGeom>
        </p:spPr>
        <p:txBody>
          <a:bodyPr vert="horz" lIns="91427" tIns="45714" rIns="91427" bIns="45714"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27" tIns="45714" rIns="91427" bIns="45714" rtlCol="0"/>
          <a:lstStyle>
            <a:lvl1pPr algn="r">
              <a:defRPr sz="1200"/>
            </a:lvl1pPr>
          </a:lstStyle>
          <a:p>
            <a:fld id="{11035C0A-6A21-427D-A3EB-E8A52BE8FF8D}" type="datetimeFigureOut">
              <a:rPr kumimoji="1" lang="ja-JP" altLang="en-US" smtClean="0"/>
              <a:t>2022/7/8</a:t>
            </a:fld>
            <a:endParaRPr kumimoji="1" lang="ja-JP" altLang="en-US"/>
          </a:p>
        </p:txBody>
      </p:sp>
      <p:sp>
        <p:nvSpPr>
          <p:cNvPr id="4" name="フッター プレースホルダー 3"/>
          <p:cNvSpPr>
            <a:spLocks noGrp="1"/>
          </p:cNvSpPr>
          <p:nvPr>
            <p:ph type="ftr" sz="quarter" idx="2"/>
          </p:nvPr>
        </p:nvSpPr>
        <p:spPr>
          <a:xfrm>
            <a:off x="2" y="9371013"/>
            <a:ext cx="2919413" cy="495300"/>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27" tIns="45714" rIns="91427" bIns="45714"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4813"/>
          </a:xfrm>
          <a:prstGeom prst="rect">
            <a:avLst/>
          </a:prstGeom>
        </p:spPr>
        <p:txBody>
          <a:bodyPr vert="horz" lIns="90638" tIns="45318" rIns="90638" bIns="45318"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15573" y="1"/>
            <a:ext cx="2918621" cy="494813"/>
          </a:xfrm>
          <a:prstGeom prst="rect">
            <a:avLst/>
          </a:prstGeom>
        </p:spPr>
        <p:txBody>
          <a:bodyPr vert="horz" lIns="90638" tIns="45318" rIns="90638" bIns="45318" rtlCol="0"/>
          <a:lstStyle>
            <a:lvl1pPr algn="r">
              <a:defRPr sz="1200"/>
            </a:lvl1pPr>
          </a:lstStyle>
          <a:p>
            <a:fld id="{7072B0E7-22FF-4BC1-A758-8F10060C7725}" type="datetimeFigureOut">
              <a:rPr kumimoji="1" lang="ja-JP" altLang="en-US" smtClean="0"/>
              <a:t>2022/7/8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8" tIns="45318" rIns="90638"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8" tIns="45318" rIns="90638" bIns="45318"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2022/7/8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2022/7/8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3401" y="7937275"/>
            <a:ext cx="6882531"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厚生労働省　コールセンター</a:t>
            </a:r>
            <a:endPar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a:ln w="6600">
                  <a:noFill/>
                  <a:prstDash val="solid"/>
                </a:ln>
                <a:solidFill>
                  <a:schemeClr val="tx1"/>
                </a:solidFill>
                <a:latin typeface="メイリオ" panose="020B0604030504040204" pitchFamily="50" charset="-128"/>
                <a:ea typeface="メイリオ" panose="020B0604030504040204" pitchFamily="50" charset="-128"/>
              </a:rPr>
              <a:t>  0120-400-903</a:t>
            </a:r>
            <a:r>
              <a:rPr kumimoji="1" lang="zh-TW" altLang="en-US" sz="1600" b="1" dirty="0">
                <a:ln w="6600">
                  <a:noFill/>
                  <a:prstDash val="solid"/>
                </a:ln>
                <a:solidFill>
                  <a:schemeClr val="tx1"/>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chemeClr val="tx1"/>
                </a:solidFill>
                <a:latin typeface="メイリオ" panose="020B0604030504040204" pitchFamily="50" charset="-128"/>
                <a:ea typeface="メイリオ" panose="020B0604030504040204" pitchFamily="50" charset="-128"/>
              </a:rPr>
              <a:t>平日</a:t>
            </a:r>
            <a:r>
              <a:rPr kumimoji="1" lang="en-US" altLang="zh-TW" sz="1600" b="1" dirty="0">
                <a:ln w="6600">
                  <a:noFill/>
                  <a:prstDash val="solid"/>
                </a:ln>
                <a:solidFill>
                  <a:schemeClr val="tx1"/>
                </a:solidFill>
                <a:latin typeface="メイリオ" panose="020B0604030504040204" pitchFamily="50" charset="-128"/>
                <a:ea typeface="メイリオ" panose="020B0604030504040204" pitchFamily="50" charset="-128"/>
              </a:rPr>
              <a:t>9:00</a:t>
            </a:r>
            <a:r>
              <a:rPr kumimoji="1" lang="zh-TW" altLang="en-US" sz="16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chemeClr val="tx1"/>
                </a:solidFill>
                <a:latin typeface="メイリオ" panose="020B0604030504040204" pitchFamily="50" charset="-128"/>
                <a:ea typeface="メイリオ" panose="020B0604030504040204" pitchFamily="50" charset="-128"/>
              </a:rPr>
              <a:t>18:00</a:t>
            </a:r>
            <a:r>
              <a:rPr kumimoji="1" lang="ja-JP" altLang="en-US" sz="1600" b="1" dirty="0">
                <a:ln w="6600">
                  <a:noFill/>
                  <a:prstDash val="solid"/>
                </a:ln>
                <a:solidFill>
                  <a:schemeClr val="tx1"/>
                </a:solidFill>
                <a:latin typeface="メイリオ" panose="020B0604030504040204" pitchFamily="50" charset="-128"/>
                <a:ea typeface="メイリオ" panose="020B0604030504040204" pitchFamily="50" charset="-128"/>
              </a:rPr>
              <a:t>）</a:t>
            </a:r>
          </a:p>
          <a:p>
            <a:pPr lvl="0">
              <a:spcBef>
                <a:spcPts val="300"/>
              </a:spcBef>
            </a:pPr>
            <a:r>
              <a:rPr kumimoji="1" lang="ja-JP" altLang="en-US" sz="16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sz="1600" b="1" u="sng" dirty="0">
                <a:ln w="6600">
                  <a:noFill/>
                  <a:prstDash val="solid"/>
                </a:ln>
                <a:solidFill>
                  <a:schemeClr val="tx1"/>
                </a:solidFill>
                <a:latin typeface="メイリオ" panose="020B0604030504040204" pitchFamily="50" charset="-128"/>
                <a:ea typeface="メイリオ" panose="020B0604030504040204" pitchFamily="50" charset="-128"/>
              </a:rPr>
              <a:t>富谷市役所保健福祉部子育て支援課　給付支援担当</a:t>
            </a:r>
            <a:endParaRPr kumimoji="1" lang="en-US" altLang="ja-JP" sz="1600" b="1" u="sng" dirty="0">
              <a:ln w="6600">
                <a:noFill/>
                <a:prstDash val="solid"/>
              </a:ln>
              <a:solidFill>
                <a:schemeClr val="tx1"/>
              </a:solidFill>
              <a:latin typeface="メイリオ" panose="020B0604030504040204" pitchFamily="50" charset="-128"/>
              <a:ea typeface="メイリオ" panose="020B0604030504040204" pitchFamily="50" charset="-128"/>
            </a:endParaRPr>
          </a:p>
          <a:p>
            <a:pPr lvl="0"/>
            <a:r>
              <a:rPr kumimoji="1" lang="ja-JP" altLang="en-US" sz="2800"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2800" b="1" dirty="0">
                <a:ln w="6600">
                  <a:noFill/>
                  <a:prstDash val="solid"/>
                </a:ln>
                <a:solidFill>
                  <a:schemeClr val="tx1"/>
                </a:solidFill>
                <a:latin typeface="メイリオ" panose="020B0604030504040204" pitchFamily="50" charset="-128"/>
                <a:ea typeface="メイリオ" panose="020B0604030504040204" pitchFamily="50" charset="-128"/>
              </a:rPr>
              <a:t>022-358-0516</a:t>
            </a:r>
            <a:r>
              <a:rPr kumimoji="1" lang="zh-TW" altLang="en-US" sz="1400" b="1" dirty="0">
                <a:ln w="6600">
                  <a:noFill/>
                  <a:prstDash val="solid"/>
                </a:ln>
                <a:solidFill>
                  <a:schemeClr val="tx1"/>
                </a:solidFill>
                <a:latin typeface="メイリオ" panose="020B0604030504040204" pitchFamily="50" charset="-128"/>
                <a:ea typeface="メイリオ" panose="020B0604030504040204" pitchFamily="50" charset="-128"/>
              </a:rPr>
              <a:t>（受付時間</a:t>
            </a:r>
            <a:r>
              <a:rPr kumimoji="1" lang="ja-JP" altLang="en-US" sz="14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zh-TW" altLang="en-US" sz="1400" b="1" dirty="0">
                <a:ln w="6600">
                  <a:noFill/>
                  <a:prstDash val="solid"/>
                </a:ln>
                <a:solidFill>
                  <a:schemeClr val="tx1"/>
                </a:solidFill>
                <a:latin typeface="メイリオ" panose="020B0604030504040204" pitchFamily="50" charset="-128"/>
                <a:ea typeface="メイリオ" panose="020B0604030504040204" pitchFamily="50" charset="-128"/>
              </a:rPr>
              <a:t>平日</a:t>
            </a:r>
            <a:r>
              <a:rPr kumimoji="1" lang="en-US" altLang="ja-JP" sz="1400" b="1" dirty="0">
                <a:ln w="6600">
                  <a:noFill/>
                  <a:prstDash val="solid"/>
                </a:ln>
                <a:solidFill>
                  <a:schemeClr val="tx1"/>
                </a:solidFill>
                <a:latin typeface="メイリオ" panose="020B0604030504040204" pitchFamily="50" charset="-128"/>
                <a:ea typeface="メイリオ" panose="020B0604030504040204" pitchFamily="50" charset="-128"/>
              </a:rPr>
              <a:t>8</a:t>
            </a:r>
            <a:r>
              <a:rPr kumimoji="1" lang="en-US" altLang="zh-TW" sz="14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en-US" altLang="ja-JP" sz="1400" b="1" dirty="0">
                <a:ln w="6600">
                  <a:noFill/>
                  <a:prstDash val="solid"/>
                </a:ln>
                <a:solidFill>
                  <a:schemeClr val="tx1"/>
                </a:solidFill>
                <a:latin typeface="メイリオ" panose="020B0604030504040204" pitchFamily="50" charset="-128"/>
                <a:ea typeface="メイリオ" panose="020B0604030504040204" pitchFamily="50" charset="-128"/>
              </a:rPr>
              <a:t>3</a:t>
            </a:r>
            <a:r>
              <a:rPr kumimoji="1" lang="en-US" altLang="zh-TW" sz="1400" b="1" dirty="0">
                <a:ln w="6600">
                  <a:noFill/>
                  <a:prstDash val="solid"/>
                </a:ln>
                <a:solidFill>
                  <a:schemeClr val="tx1"/>
                </a:solidFill>
                <a:latin typeface="メイリオ" panose="020B0604030504040204" pitchFamily="50" charset="-128"/>
                <a:ea typeface="メイリオ" panose="020B0604030504040204" pitchFamily="50" charset="-128"/>
              </a:rPr>
              <a:t>0</a:t>
            </a:r>
            <a:r>
              <a:rPr kumimoji="1" lang="zh-TW" altLang="en-US" sz="14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en-US" altLang="zh-TW" sz="1400" b="1" dirty="0">
                <a:ln w="6600">
                  <a:noFill/>
                  <a:prstDash val="solid"/>
                </a:ln>
                <a:solidFill>
                  <a:schemeClr val="tx1"/>
                </a:solidFill>
                <a:latin typeface="メイリオ" panose="020B0604030504040204" pitchFamily="50" charset="-128"/>
                <a:ea typeface="メイリオ" panose="020B0604030504040204" pitchFamily="50" charset="-128"/>
              </a:rPr>
              <a:t>1</a:t>
            </a:r>
            <a:r>
              <a:rPr kumimoji="1" lang="en-US" altLang="ja-JP" sz="1400" b="1" dirty="0">
                <a:ln w="6600">
                  <a:noFill/>
                  <a:prstDash val="solid"/>
                </a:ln>
                <a:solidFill>
                  <a:schemeClr val="tx1"/>
                </a:solidFill>
                <a:latin typeface="メイリオ" panose="020B0604030504040204" pitchFamily="50" charset="-128"/>
                <a:ea typeface="メイリオ" panose="020B0604030504040204" pitchFamily="50" charset="-128"/>
              </a:rPr>
              <a:t>7</a:t>
            </a:r>
            <a:r>
              <a:rPr kumimoji="1" lang="en-US" altLang="zh-TW" sz="14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en-US" altLang="ja-JP" sz="1400" b="1" dirty="0">
                <a:ln w="6600">
                  <a:noFill/>
                  <a:prstDash val="solid"/>
                </a:ln>
                <a:solidFill>
                  <a:schemeClr val="tx1"/>
                </a:solidFill>
                <a:latin typeface="メイリオ" panose="020B0604030504040204" pitchFamily="50" charset="-128"/>
                <a:ea typeface="メイリオ" panose="020B0604030504040204" pitchFamily="50" charset="-128"/>
              </a:rPr>
              <a:t>3</a:t>
            </a:r>
            <a:r>
              <a:rPr kumimoji="1" lang="en-US" altLang="zh-TW" sz="1400" b="1" dirty="0">
                <a:ln w="6600">
                  <a:noFill/>
                  <a:prstDash val="solid"/>
                </a:ln>
                <a:solidFill>
                  <a:schemeClr val="tx1"/>
                </a:solidFill>
                <a:latin typeface="メイリオ" panose="020B0604030504040204" pitchFamily="50" charset="-128"/>
                <a:ea typeface="メイリオ" panose="020B0604030504040204" pitchFamily="50" charset="-128"/>
              </a:rPr>
              <a:t>0</a:t>
            </a:r>
            <a:r>
              <a:rPr kumimoji="1" lang="en-US" altLang="ja-JP" sz="1400"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sz="1400" b="1" dirty="0">
                <a:ln w="6600">
                  <a:noFill/>
                  <a:prstDash val="solid"/>
                </a:ln>
                <a:solidFill>
                  <a:schemeClr val="tx1"/>
                </a:solidFill>
                <a:latin typeface="メイリオ" panose="020B0604030504040204" pitchFamily="50" charset="-128"/>
                <a:ea typeface="メイリオ" panose="020B0604030504040204" pitchFamily="50" charset="-128"/>
              </a:rPr>
              <a:t>　</a:t>
            </a: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2200" b="1" u="sng" dirty="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a:solidFill>
                  <a:prstClr val="black"/>
                </a:solidFill>
                <a:latin typeface="メイリオ" panose="020B0604030504040204" pitchFamily="50" charset="-128"/>
                <a:ea typeface="メイリオ" panose="020B0604030504040204" pitchFamily="50" charset="-128"/>
              </a:rPr>
              <a:t>を実施します！</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7020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＊お問い合わせは、下記までお電話ください。</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193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6383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3200" b="1" dirty="0">
                <a:solidFill>
                  <a:prstClr val="black"/>
                </a:solidFill>
                <a:latin typeface="メイリオ" panose="020B0604030504040204" pitchFamily="50" charset="-128"/>
                <a:ea typeface="メイリオ" panose="020B0604030504040204" pitchFamily="50" charset="-128"/>
              </a:rPr>
              <a:t>５万円</a:t>
            </a:r>
            <a:endParaRPr kumimoji="1" lang="ja-JP" altLang="en-US" sz="3200" dirty="0"/>
          </a:p>
        </p:txBody>
      </p:sp>
      <p:pic>
        <p:nvPicPr>
          <p:cNvPr id="2" name="図 1"/>
          <p:cNvPicPr>
            <a:picLocks noChangeAspect="1"/>
          </p:cNvPicPr>
          <p:nvPr/>
        </p:nvPicPr>
        <p:blipFill>
          <a:blip r:embed="rId3"/>
          <a:stretch>
            <a:fillRect/>
          </a:stretch>
        </p:blipFill>
        <p:spPr>
          <a:xfrm>
            <a:off x="5144300" y="41159"/>
            <a:ext cx="1674254" cy="468000"/>
          </a:xfrm>
          <a:prstGeom prst="rect">
            <a:avLst/>
          </a:prstGeom>
        </p:spPr>
      </p:pic>
      <p:sp>
        <p:nvSpPr>
          <p:cNvPr id="20" name="角丸四角形 19"/>
          <p:cNvSpPr/>
          <p:nvPr/>
        </p:nvSpPr>
        <p:spPr>
          <a:xfrm>
            <a:off x="76750" y="3190477"/>
            <a:ext cx="6709249" cy="2916000"/>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dirty="0">
                <a:solidFill>
                  <a:prstClr val="black"/>
                </a:solidFill>
                <a:latin typeface="メイリオ" panose="020B0604030504040204" pitchFamily="50" charset="-128"/>
                <a:ea typeface="メイリオ" panose="020B0604030504040204" pitchFamily="50" charset="-128"/>
              </a:rPr>
              <a:t>■以下の①～③のいずれかに該当する方</a:t>
            </a:r>
            <a:endParaRPr kumimoji="1" lang="ja-JP" altLang="en-US" b="1" u="sng"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prstClr val="black"/>
                </a:solidFill>
                <a:latin typeface="メイリオ" panose="020B0604030504040204" pitchFamily="50" charset="-128"/>
                <a:ea typeface="メイリオ" panose="020B0604030504040204" pitchFamily="50" charset="-128"/>
              </a:rPr>
              <a:t>　①　</a:t>
            </a:r>
            <a:r>
              <a:rPr kumimoji="1" lang="ja-JP" altLang="en-US" sz="1600" b="1" dirty="0">
                <a:solidFill>
                  <a:prstClr val="black"/>
                </a:solidFill>
                <a:latin typeface="メイリオ" panose="020B0604030504040204" pitchFamily="50" charset="-128"/>
                <a:ea typeface="メイリオ" panose="020B0604030504040204" pitchFamily="50" charset="-128"/>
              </a:rPr>
              <a:t>令和４年４月分の児童扶養手当受給者の方</a:t>
            </a:r>
            <a:endParaRPr kumimoji="1" lang="en-US" altLang="ja-JP" sz="1600" b="1"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prstClr val="black"/>
                </a:solidFill>
                <a:latin typeface="メイリオ" panose="020B0604030504040204" pitchFamily="50" charset="-128"/>
                <a:ea typeface="メイリオ" panose="020B0604030504040204" pitchFamily="50" charset="-128"/>
              </a:rPr>
              <a:t>　②　</a:t>
            </a:r>
            <a:r>
              <a:rPr kumimoji="1" lang="ja-JP" altLang="en-US" sz="1600" b="1" dirty="0">
                <a:solidFill>
                  <a:prstClr val="black"/>
                </a:solidFill>
                <a:latin typeface="メイリオ" panose="020B0604030504040204" pitchFamily="50" charset="-128"/>
                <a:ea typeface="メイリオ" panose="020B0604030504040204" pitchFamily="50" charset="-128"/>
              </a:rPr>
              <a:t>公的年金等を受給</a:t>
            </a:r>
            <a:r>
              <a:rPr kumimoji="1" lang="ja-JP" altLang="en-US" sz="1600" dirty="0">
                <a:solidFill>
                  <a:prstClr val="black"/>
                </a:solidFill>
                <a:latin typeface="メイリオ" panose="020B0604030504040204" pitchFamily="50" charset="-128"/>
                <a:ea typeface="メイリオ" panose="020B0604030504040204" pitchFamily="50" charset="-128"/>
              </a:rPr>
              <a:t>していることにより、</a:t>
            </a:r>
            <a:r>
              <a:rPr kumimoji="1" lang="ja-JP" altLang="en-US" sz="1600" b="1" dirty="0">
                <a:solidFill>
                  <a:prstClr val="black"/>
                </a:solidFill>
                <a:latin typeface="メイリオ" panose="020B0604030504040204" pitchFamily="50" charset="-128"/>
                <a:ea typeface="メイリオ" panose="020B0604030504040204" pitchFamily="50" charset="-128"/>
              </a:rPr>
              <a:t>令和４年４月分の児童扶養手当の支給を受けていない方</a:t>
            </a:r>
            <a:endParaRPr kumimoji="1" lang="en-US" altLang="ja-JP" sz="1600" b="1" dirty="0">
              <a:solidFill>
                <a:prstClr val="black"/>
              </a:solidFill>
              <a:latin typeface="メイリオ" panose="020B0604030504040204" pitchFamily="50" charset="-128"/>
              <a:ea typeface="メイリオ" panose="020B0604030504040204" pitchFamily="50" charset="-128"/>
            </a:endParaRPr>
          </a:p>
          <a:p>
            <a:pPr marL="576000" lvl="0" indent="-457200">
              <a:lnSpc>
                <a:spcPts val="1700"/>
              </a:lnSpc>
            </a:pPr>
            <a:r>
              <a:rPr kumimoji="1" lang="en-US" altLang="ja-JP" sz="1400" dirty="0">
                <a:solidFill>
                  <a:prstClr val="black"/>
                </a:solidFill>
                <a:latin typeface="メイリオ" panose="020B0604030504040204" pitchFamily="50" charset="-128"/>
                <a:ea typeface="メイリオ" panose="020B0604030504040204" pitchFamily="50" charset="-128"/>
              </a:rPr>
              <a:t>   </a:t>
            </a:r>
            <a:r>
              <a:rPr kumimoji="1" lang="ja-JP" altLang="en-US" sz="1400" dirty="0">
                <a:solidFill>
                  <a:prstClr val="black"/>
                </a:solidFill>
                <a:latin typeface="メイリオ" panose="020B0604030504040204" pitchFamily="50" charset="-128"/>
                <a:ea typeface="メイリオ" panose="020B0604030504040204" pitchFamily="50" charset="-128"/>
              </a:rPr>
              <a:t>（「公的年金等」には、遺族年金、障害年金、老齢年金、労災年金、遺族補償などが該当します。）</a:t>
            </a:r>
            <a:endParaRPr kumimoji="1" lang="en-US" altLang="ja-JP" sz="1400" baseline="30000"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prstClr val="black"/>
                </a:solidFill>
                <a:latin typeface="メイリオ" panose="020B0604030504040204" pitchFamily="50" charset="-128"/>
                <a:ea typeface="メイリオ" panose="020B0604030504040204" pitchFamily="50" charset="-128"/>
              </a:rPr>
              <a:t>　③　新型コロナウイルス感染症の影響を受けて家計が急変するなど、</a:t>
            </a:r>
            <a:r>
              <a:rPr kumimoji="1" lang="ja-JP" altLang="en-US" sz="1600" b="1" dirty="0">
                <a:solidFill>
                  <a:prstClr val="black"/>
                </a:solidFill>
                <a:latin typeface="メイリオ" panose="020B0604030504040204" pitchFamily="50" charset="-128"/>
                <a:ea typeface="メイリオ" panose="020B0604030504040204" pitchFamily="50" charset="-128"/>
              </a:rPr>
              <a:t>収入が児童扶養手当を受給している方と同じ水準となっている方</a:t>
            </a:r>
          </a:p>
          <a:p>
            <a:pPr marL="180000" lvl="0" indent="-457200">
              <a:lnSpc>
                <a:spcPts val="1700"/>
              </a:lnSpc>
              <a:spcBef>
                <a:spcPts val="800"/>
              </a:spcBef>
            </a:pPr>
            <a:r>
              <a:rPr kumimoji="1" lang="en-US" altLang="ja-JP" sz="1400" dirty="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　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0097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a:solidFill>
                  <a:prstClr val="black"/>
                </a:solidFill>
                <a:latin typeface="メイリオ" pitchFamily="50" charset="-128"/>
                <a:ea typeface="メイリオ" pitchFamily="50" charset="-128"/>
                <a:cs typeface="メイリオ" pitchFamily="50" charset="-128"/>
              </a:rPr>
              <a:t>ご自宅や職場などに都道府県・市区町村や厚生労働省（の職員）などをかたった不審な電話や郵便があった場合は、お住まいの市区町村や最寄りの警察署（または警察相談専用電話</a:t>
            </a:r>
            <a:r>
              <a:rPr lang="en-US" altLang="ja-JP" sz="1300" dirty="0">
                <a:solidFill>
                  <a:prstClr val="black"/>
                </a:solidFill>
                <a:latin typeface="メイリオ" pitchFamily="50" charset="-128"/>
                <a:ea typeface="メイリオ" pitchFamily="50" charset="-128"/>
                <a:cs typeface="メイリオ" pitchFamily="50" charset="-128"/>
              </a:rPr>
              <a:t>(#9110)</a:t>
            </a:r>
            <a:r>
              <a:rPr lang="ja-JP" altLang="en-US" sz="1300" dirty="0">
                <a:solidFill>
                  <a:prstClr val="black"/>
                </a:solidFill>
                <a:latin typeface="メイリオ" pitchFamily="50" charset="-128"/>
                <a:ea typeface="メイリオ" pitchFamily="50" charset="-128"/>
                <a:cs typeface="メイリオ" pitchFamily="50" charset="-128"/>
              </a:rPr>
              <a:t>）に</a:t>
            </a:r>
            <a:r>
              <a:rPr lang="ja-JP" altLang="en-US" sz="1300" dirty="0">
                <a:latin typeface="メイリオ" pitchFamily="50" charset="-128"/>
                <a:ea typeface="メイリオ" pitchFamily="50" charset="-128"/>
                <a:cs typeface="メイリオ" pitchFamily="50" charset="-128"/>
              </a:rPr>
              <a:t>ご</a:t>
            </a:r>
            <a:r>
              <a:rPr lang="ja-JP" altLang="en-US" sz="1300" dirty="0">
                <a:solidFill>
                  <a:prstClr val="black"/>
                </a:solidFill>
                <a:latin typeface="メイリオ" pitchFamily="50" charset="-128"/>
                <a:ea typeface="メイリオ" pitchFamily="50" charset="-128"/>
                <a:cs typeface="メイリオ" pitchFamily="50" charset="-128"/>
              </a:rPr>
              <a:t>連絡ください。</a:t>
            </a:r>
          </a:p>
        </p:txBody>
      </p:sp>
      <p:sp>
        <p:nvSpPr>
          <p:cNvPr id="47" name="角丸四角形 46"/>
          <p:cNvSpPr/>
          <p:nvPr/>
        </p:nvSpPr>
        <p:spPr>
          <a:xfrm>
            <a:off x="107999" y="3479912"/>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■上記以外の方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50" name="正方形/長方形 49"/>
          <p:cNvSpPr/>
          <p:nvPr/>
        </p:nvSpPr>
        <p:spPr>
          <a:xfrm>
            <a:off x="180000" y="3891368"/>
            <a:ext cx="6516000" cy="1638123"/>
          </a:xfrm>
          <a:prstGeom prst="rect">
            <a:avLst/>
          </a:prstGeom>
        </p:spPr>
        <p:txBody>
          <a:bodyPr wrap="square" lIns="72000" tIns="72000" rIns="72000" bIns="72000">
            <a:spAutoFit/>
          </a:bodyPr>
          <a:lstStyle/>
          <a:p>
            <a:pPr marL="177800" lvl="0" indent="-177800"/>
            <a:r>
              <a:rPr kumimoji="1" lang="ja-JP" altLang="en-US" sz="1600" dirty="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a:solidFill>
                  <a:prstClr val="black"/>
                </a:solidFill>
                <a:latin typeface="メイリオ" panose="020B0604030504040204" pitchFamily="50" charset="-128"/>
                <a:ea typeface="メイリオ" panose="020B0604030504040204" pitchFamily="50" charset="-128"/>
              </a:rPr>
              <a:t>申請が必要</a:t>
            </a:r>
            <a:r>
              <a:rPr kumimoji="1" lang="ja-JP" altLang="en-US" sz="1600" dirty="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lgn="dist">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申請書に振込先口座などを記入して、必要書類とともに富谷市の</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b="1" dirty="0">
                <a:solidFill>
                  <a:prstClr val="black"/>
                </a:solidFill>
                <a:latin typeface="メイリオ" panose="020B0604030504040204" pitchFamily="50" charset="-128"/>
                <a:ea typeface="メイリオ" panose="020B0604030504040204" pitchFamily="50" charset="-128"/>
              </a:rPr>
              <a:t>　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、または</a:t>
            </a:r>
            <a:r>
              <a:rPr kumimoji="1" lang="ja-JP" altLang="en-US" sz="1600" b="1" dirty="0">
                <a:solidFill>
                  <a:prstClr val="black"/>
                </a:solidFill>
                <a:latin typeface="メイリオ" panose="020B0604030504040204" pitchFamily="50" charset="-128"/>
                <a:ea typeface="メイリオ" panose="020B0604030504040204" pitchFamily="50" charset="-128"/>
              </a:rPr>
              <a:t>郵送</a:t>
            </a:r>
            <a:r>
              <a:rPr kumimoji="1" lang="ja-JP" altLang="en-US" sz="1600" dirty="0">
                <a:solidFill>
                  <a:prstClr val="black"/>
                </a:solidFill>
                <a:latin typeface="メイリオ" panose="020B0604030504040204" pitchFamily="50" charset="-128"/>
                <a:ea typeface="メイリオ" panose="020B0604030504040204" pitchFamily="50" charset="-128"/>
              </a:rPr>
              <a:t>でご提出ください。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給付金の支給要件に該当する方に対して、申請内容を確認して指定口座に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213701" y="5538320"/>
            <a:ext cx="6399760" cy="2121838"/>
            <a:chOff x="213701" y="5487520"/>
            <a:chExt cx="6399760" cy="2121838"/>
          </a:xfrm>
        </p:grpSpPr>
        <p:grpSp>
          <p:nvGrpSpPr>
            <p:cNvPr id="5" name="グループ化 4"/>
            <p:cNvGrpSpPr/>
            <p:nvPr/>
          </p:nvGrpSpPr>
          <p:grpSpPr>
            <a:xfrm>
              <a:off x="213701" y="5487520"/>
              <a:ext cx="6399760" cy="2121838"/>
              <a:chOff x="196960" y="2658724"/>
              <a:chExt cx="6431615"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ひとり親世帯</a:t>
                </a: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給付金の申請手続き</a:t>
                  </a: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指定口座へ振込み</a:t>
                  </a: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6575" y="3485256"/>
                <a:ext cx="1152000" cy="293861"/>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富谷市</a:t>
                </a:r>
              </a:p>
            </p:txBody>
          </p:sp>
        </p:grpSp>
        <p:sp>
          <p:nvSpPr>
            <p:cNvPr id="2" name="角丸四角形吹き出し 1"/>
            <p:cNvSpPr/>
            <p:nvPr/>
          </p:nvSpPr>
          <p:spPr>
            <a:xfrm>
              <a:off x="1574376" y="6027477"/>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窓口に直接または郵送でご提出ください。</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7999" y="596554"/>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■令和４年４月分の児童扶養手当受給者の方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（表面１の①に該当する方）</a:t>
            </a:r>
          </a:p>
        </p:txBody>
      </p:sp>
      <p:sp>
        <p:nvSpPr>
          <p:cNvPr id="30" name="テキスト ボックス 29"/>
          <p:cNvSpPr txBox="1"/>
          <p:nvPr/>
        </p:nvSpPr>
        <p:spPr>
          <a:xfrm>
            <a:off x="343524" y="1917397"/>
            <a:ext cx="6192000" cy="1333799"/>
          </a:xfrm>
          <a:prstGeom prst="rect">
            <a:avLst/>
          </a:prstGeom>
          <a:noFill/>
          <a:ln w="19050">
            <a:solidFill>
              <a:schemeClr val="accent2"/>
            </a:solidFill>
          </a:ln>
        </p:spPr>
        <p:txBody>
          <a:bodyPr wrap="square" tIns="108000" bIns="108000" rtlCol="0">
            <a:spAutoFit/>
          </a:bodyPr>
          <a:lstStyle/>
          <a:p>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ご注意ください</a:t>
            </a:r>
            <a:r>
              <a:rPr kumimoji="1" lang="en-US" altLang="ja-JP" sz="1400" b="1" dirty="0">
                <a:latin typeface="メイリオ" panose="020B0604030504040204" pitchFamily="50" charset="-128"/>
                <a:ea typeface="メイリオ" panose="020B0604030504040204" pitchFamily="50" charset="-128"/>
              </a:rPr>
              <a:t>】</a:t>
            </a:r>
          </a:p>
          <a:p>
            <a:r>
              <a:rPr kumimoji="1" lang="en-US" altLang="ja-JP" sz="14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給付金の支給を希望しない場合は、受給拒否届出書を返送してください。</a:t>
            </a:r>
            <a:endParaRPr kumimoji="1" lang="en-US" altLang="ja-JP" sz="1400" dirty="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児童扶養手当の支給に当たって指定していた口座を解約しているなど、　 給付金の支給に支障が出る恐れがある場合は、振込指定口座を変更するなどの手続きをしてください。</a:t>
            </a:r>
            <a:endParaRPr kumimoji="1" lang="en-US" altLang="ja-JP" sz="14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80000" y="1000731"/>
            <a:ext cx="6480000" cy="953320"/>
          </a:xfrm>
          <a:prstGeom prst="rect">
            <a:avLst/>
          </a:prstGeom>
          <a:noFill/>
        </p:spPr>
        <p:txBody>
          <a:bodyPr wrap="square" lIns="72000" tIns="72000" rIns="72000" bIns="72000" rtlCol="0">
            <a:spAutoFit/>
          </a:bodyPr>
          <a:lstStyle/>
          <a:p>
            <a:pPr marL="180000" lvl="0" indent="-457200"/>
            <a:r>
              <a:rPr kumimoji="1" lang="ja-JP" altLang="en-US" sz="1600" dirty="0">
                <a:solidFill>
                  <a:prstClr val="black"/>
                </a:solidFill>
                <a:latin typeface="メイリオ" panose="020B0604030504040204" pitchFamily="50" charset="-128"/>
                <a:ea typeface="メイリオ" panose="020B0604030504040204" pitchFamily="50" charset="-128"/>
              </a:rPr>
              <a:t>▶ 給付金は、</a:t>
            </a:r>
            <a:r>
              <a:rPr kumimoji="1" lang="ja-JP" altLang="en-US" b="1" u="sng" dirty="0">
                <a:solidFill>
                  <a:prstClr val="black"/>
                </a:solidFill>
                <a:latin typeface="メイリオ" panose="020B0604030504040204" pitchFamily="50" charset="-128"/>
                <a:ea typeface="メイリオ" panose="020B0604030504040204" pitchFamily="50" charset="-128"/>
              </a:rPr>
              <a:t>申請不要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６月下旬頃、</a:t>
            </a:r>
            <a:r>
              <a:rPr kumimoji="1" lang="ja-JP" altLang="en-US" sz="1600" dirty="0">
                <a:latin typeface="メイリオ" panose="020B0604030504040204" pitchFamily="50" charset="-128"/>
                <a:ea typeface="メイリオ" panose="020B0604030504040204" pitchFamily="50" charset="-128"/>
              </a:rPr>
              <a:t>令和４年４月分の児童扶養手当を支給している口座に振り込みます。</a:t>
            </a:r>
          </a:p>
        </p:txBody>
      </p:sp>
    </p:spTree>
    <p:extLst>
      <p:ext uri="{BB962C8B-B14F-4D97-AF65-F5344CB8AC3E}">
        <p14:creationId xmlns:p14="http://schemas.microsoft.com/office/powerpoint/2010/main" val="29077688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6513</TotalTime>
  <Words>616</Words>
  <Application>Microsoft Office PowerPoint</Application>
  <PresentationFormat>A4 210 x 297 mm</PresentationFormat>
  <Paragraphs>41</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安藤　由香</cp:lastModifiedBy>
  <cp:revision>436</cp:revision>
  <cp:lastPrinted>2022-05-26T01:49:55Z</cp:lastPrinted>
  <dcterms:created xsi:type="dcterms:W3CDTF">2020-04-07T04:57:46Z</dcterms:created>
  <dcterms:modified xsi:type="dcterms:W3CDTF">2022-07-08T02:59:10Z</dcterms:modified>
</cp:coreProperties>
</file>