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EEFB"/>
    <a:srgbClr val="FBC293"/>
    <a:srgbClr val="B8CF8B"/>
    <a:srgbClr val="FBE3D6"/>
    <a:srgbClr val="FCD5B5"/>
    <a:srgbClr val="D7E4BD"/>
    <a:srgbClr val="0F9E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F2FF11-0D3A-58C4-4294-49F3D4EBC5EA}" v="1" dt="2026-03-10T06:09:15.39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7" d="100"/>
          <a:sy n="67" d="100"/>
        </p:scale>
        <p:origin x="1500"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95F2FF11-0D3A-58C4-4294-49F3D4EBC5EA}"/>
    <pc:docChg chg="delSld">
      <pc:chgData name="" userId="" providerId="" clId="Web-{95F2FF11-0D3A-58C4-4294-49F3D4EBC5EA}" dt="2026-03-10T06:09:15.391" v="0"/>
      <pc:docMkLst>
        <pc:docMk/>
      </pc:docMkLst>
      <pc:sldChg chg="del">
        <pc:chgData name="" userId="" providerId="" clId="Web-{95F2FF11-0D3A-58C4-4294-49F3D4EBC5EA}" dt="2026-03-10T06:09:15.391" v="0"/>
        <pc:sldMkLst>
          <pc:docMk/>
          <pc:sldMk cId="3031192571" sldId="25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693924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292166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831931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419518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569303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E7F79C8-9834-4250-9D56-D791FB342C01}" type="datetimeFigureOut">
              <a:rPr kumimoji="1" lang="ja-JP" altLang="en-US" smtClean="0"/>
              <a:t>2026/3/17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421351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E7F79C8-9834-4250-9D56-D791FB342C01}" type="datetimeFigureOut">
              <a:rPr kumimoji="1" lang="ja-JP" altLang="en-US" smtClean="0"/>
              <a:t>2026/3/17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0540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E7F79C8-9834-4250-9D56-D791FB342C01}" type="datetimeFigureOut">
              <a:rPr kumimoji="1" lang="ja-JP" altLang="en-US" smtClean="0"/>
              <a:t>2026/3/17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263363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7F79C8-9834-4250-9D56-D791FB342C01}" type="datetimeFigureOut">
              <a:rPr kumimoji="1" lang="ja-JP" altLang="en-US" smtClean="0"/>
              <a:t>2026/3/17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4143173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E7F79C8-9834-4250-9D56-D791FB342C01}" type="datetimeFigureOut">
              <a:rPr kumimoji="1" lang="ja-JP" altLang="en-US" smtClean="0"/>
              <a:t>2026/3/17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101634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E7F79C8-9834-4250-9D56-D791FB342C01}" type="datetimeFigureOut">
              <a:rPr kumimoji="1" lang="ja-JP" altLang="en-US" smtClean="0"/>
              <a:t>2026/3/17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313723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E7F79C8-9834-4250-9D56-D791FB342C01}" type="datetimeFigureOut">
              <a:rPr kumimoji="1" lang="ja-JP" altLang="en-US" smtClean="0"/>
              <a:t>2026/3/17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5493359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タイトル 1">
            <a:extLst>
              <a:ext uri="{FF2B5EF4-FFF2-40B4-BE49-F238E27FC236}">
                <a16:creationId xmlns:a16="http://schemas.microsoft.com/office/drawing/2014/main" id="{FC6BB372-5D29-B265-DC5C-4760DF9350C8}"/>
              </a:ext>
            </a:extLst>
          </p:cNvPr>
          <p:cNvSpPr txBox="1">
            <a:spLocks/>
          </p:cNvSpPr>
          <p:nvPr/>
        </p:nvSpPr>
        <p:spPr>
          <a:xfrm>
            <a:off x="129308" y="2622707"/>
            <a:ext cx="8885385" cy="3010640"/>
          </a:xfrm>
          <a:prstGeom prst="rect">
            <a:avLst/>
          </a:prstGeom>
          <a:solidFill>
            <a:schemeClr val="accent6">
              <a:lumMod val="20000"/>
              <a:lumOff val="80000"/>
            </a:schemeClr>
          </a:solidFill>
          <a:ln>
            <a:solidFill>
              <a:srgbClr val="B8CF8B"/>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endParaRPr lang="ja-JP" altLang="en-US" sz="1800" b="1" dirty="0">
              <a:latin typeface="+mn-ea"/>
              <a:ea typeface="+mn-ea"/>
            </a:endParaRPr>
          </a:p>
        </p:txBody>
      </p:sp>
      <p:sp>
        <p:nvSpPr>
          <p:cNvPr id="2" name="タイトル 1">
            <a:extLst>
              <a:ext uri="{FF2B5EF4-FFF2-40B4-BE49-F238E27FC236}">
                <a16:creationId xmlns:a16="http://schemas.microsoft.com/office/drawing/2014/main" id="{B35121BA-EDC7-B2D5-C87F-426B6493DF36}"/>
              </a:ext>
            </a:extLst>
          </p:cNvPr>
          <p:cNvSpPr txBox="1">
            <a:spLocks/>
          </p:cNvSpPr>
          <p:nvPr/>
        </p:nvSpPr>
        <p:spPr>
          <a:xfrm>
            <a:off x="131618" y="22355"/>
            <a:ext cx="8880767" cy="550342"/>
          </a:xfrm>
          <a:prstGeom prst="rect">
            <a:avLst/>
          </a:prstGeom>
          <a:solidFill>
            <a:schemeClr val="accent4"/>
          </a:solidFill>
        </p:spPr>
        <p:txBody>
          <a:bodyPr anchor="ctr">
            <a:normAutofit fontScale="975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600" b="1" dirty="0">
                <a:solidFill>
                  <a:schemeClr val="bg1"/>
                </a:solidFill>
                <a:latin typeface="+mn-ea"/>
                <a:ea typeface="+mn-ea"/>
              </a:rPr>
              <a:t>令和７年度補正予算　重点支援地方交付金の活用状況について</a:t>
            </a:r>
            <a:endParaRPr lang="en-US" altLang="ja-JP" sz="1600" b="1" dirty="0">
              <a:solidFill>
                <a:schemeClr val="bg1"/>
              </a:solidFill>
              <a:latin typeface="+mn-ea"/>
              <a:ea typeface="+mn-ea"/>
            </a:endParaRPr>
          </a:p>
          <a:p>
            <a:pPr algn="ctr">
              <a:lnSpc>
                <a:spcPct val="110000"/>
              </a:lnSpc>
            </a:pPr>
            <a:r>
              <a:rPr lang="ja-JP" altLang="en-US" sz="1600" b="1" dirty="0">
                <a:solidFill>
                  <a:schemeClr val="bg1"/>
                </a:solidFill>
                <a:latin typeface="+mn-ea"/>
                <a:ea typeface="+mn-ea"/>
              </a:rPr>
              <a:t>宮城県　富谷市</a:t>
            </a:r>
          </a:p>
        </p:txBody>
      </p:sp>
      <p:graphicFrame>
        <p:nvGraphicFramePr>
          <p:cNvPr id="6" name="表 5">
            <a:extLst>
              <a:ext uri="{FF2B5EF4-FFF2-40B4-BE49-F238E27FC236}">
                <a16:creationId xmlns:a16="http://schemas.microsoft.com/office/drawing/2014/main" id="{430AEA37-641B-A08D-F1C7-BCB587BA3028}"/>
              </a:ext>
            </a:extLst>
          </p:cNvPr>
          <p:cNvGraphicFramePr>
            <a:graphicFrameLocks noGrp="1"/>
          </p:cNvGraphicFramePr>
          <p:nvPr>
            <p:extLst>
              <p:ext uri="{D42A27DB-BD31-4B8C-83A1-F6EECF244321}">
                <p14:modId xmlns:p14="http://schemas.microsoft.com/office/powerpoint/2010/main" val="679847740"/>
              </p:ext>
            </p:extLst>
          </p:nvPr>
        </p:nvGraphicFramePr>
        <p:xfrm>
          <a:off x="992622" y="810206"/>
          <a:ext cx="6903604" cy="1219200"/>
        </p:xfrm>
        <a:graphic>
          <a:graphicData uri="http://schemas.openxmlformats.org/drawingml/2006/table">
            <a:tbl>
              <a:tblPr firstRow="1" bandRow="1">
                <a:tableStyleId>{5C22544A-7EE6-4342-B048-85BDC9FD1C3A}</a:tableStyleId>
              </a:tblPr>
              <a:tblGrid>
                <a:gridCol w="3451802">
                  <a:extLst>
                    <a:ext uri="{9D8B030D-6E8A-4147-A177-3AD203B41FA5}">
                      <a16:colId xmlns:a16="http://schemas.microsoft.com/office/drawing/2014/main" val="3510786128"/>
                    </a:ext>
                  </a:extLst>
                </a:gridCol>
                <a:gridCol w="3451802">
                  <a:extLst>
                    <a:ext uri="{9D8B030D-6E8A-4147-A177-3AD203B41FA5}">
                      <a16:colId xmlns:a16="http://schemas.microsoft.com/office/drawing/2014/main" val="2813429504"/>
                    </a:ext>
                  </a:extLst>
                </a:gridCol>
              </a:tblGrid>
              <a:tr h="255822">
                <a:tc>
                  <a:txBody>
                    <a:bodyPr/>
                    <a:lstStyle/>
                    <a:p>
                      <a:r>
                        <a:rPr kumimoji="1" lang="zh-TW" altLang="en-US" sz="1400" b="1" dirty="0">
                          <a:solidFill>
                            <a:schemeClr val="tx1"/>
                          </a:solidFill>
                          <a:latin typeface="游ゴシック" panose="020B0400000000000000" pitchFamily="50" charset="-128"/>
                          <a:ea typeface="游ゴシック" panose="020B0400000000000000" pitchFamily="50" charset="-128"/>
                        </a:rPr>
                        <a:t>交付限度額</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４億６，３９８万円</a:t>
                      </a:r>
                      <a:endParaRPr kumimoji="1" lang="ja-JP" altLang="en-US" sz="1400" b="1" dirty="0">
                        <a:solidFill>
                          <a:srgbClr val="CAEEFB"/>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290624492"/>
                  </a:ext>
                </a:extLst>
              </a:tr>
              <a:tr h="217286">
                <a:tc>
                  <a:txBody>
                    <a:bodyPr/>
                    <a:lstStyle/>
                    <a:p>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うち令和７年度　交付決定額</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ja-JP"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0" lang="en-US" altLang="ja-JP" sz="1400" b="1" i="0" u="none" strike="noStrike" kern="1200" cap="none" spc="0" normalizeH="0" baseline="0" noProof="0" dirty="0">
                          <a:ln>
                            <a:noFill/>
                          </a:ln>
                          <a:solidFill>
                            <a:schemeClr val="accent4">
                              <a:lumMod val="20000"/>
                              <a:lumOff val="80000"/>
                            </a:schemeClr>
                          </a:solidFill>
                          <a:effectLst/>
                          <a:uLnTx/>
                          <a:uFillTx/>
                          <a:latin typeface="游ゴシック" panose="020B0400000000000000" pitchFamily="50" charset="-128"/>
                          <a:ea typeface="+mn-ea"/>
                          <a:cs typeface="+mn-cs"/>
                        </a:rPr>
                        <a:t>――――――</a:t>
                      </a:r>
                      <a:r>
                        <a:rPr kumimoji="0" lang="en-US" altLang="ja-JP" sz="1400" b="1" i="0" u="none" strike="noStrike" kern="1200" cap="none" spc="0" normalizeH="0" baseline="0" noProof="0" dirty="0">
                          <a:ln>
                            <a:noFill/>
                          </a:ln>
                          <a:solidFill>
                            <a:schemeClr val="accent3">
                              <a:lumMod val="20000"/>
                              <a:lumOff val="80000"/>
                            </a:schemeClr>
                          </a:solidFill>
                          <a:effectLst/>
                          <a:uLnTx/>
                          <a:uFillTx/>
                          <a:latin typeface="游ゴシック" panose="020B0400000000000000" pitchFamily="50" charset="-128"/>
                          <a:ea typeface="+mn-ea"/>
                          <a:cs typeface="+mn-cs"/>
                        </a:rPr>
                        <a:t>―――</a:t>
                      </a:r>
                      <a:endParaRPr kumimoji="1" lang="ja-JP" altLang="en-US" sz="1400" b="1" dirty="0">
                        <a:solidFill>
                          <a:schemeClr val="accent3">
                            <a:lumMod val="20000"/>
                            <a:lumOff val="80000"/>
                          </a:schemeClr>
                        </a:solidFill>
                        <a:latin typeface="游ゴシック" panose="020B0400000000000000" pitchFamily="50" charset="-128"/>
                        <a:ea typeface="+mn-ea"/>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078022725"/>
                  </a:ext>
                </a:extLst>
              </a:tr>
              <a:tr h="217286">
                <a:tc>
                  <a:txBody>
                    <a:bodyPr/>
                    <a:lstStyle/>
                    <a:p>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　うち令和８年度　交付決定額</a:t>
                      </a:r>
                      <a:endParaRPr kumimoji="1" lang="ja-JP" altLang="en-US" sz="1400" b="1" dirty="0">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ja-JP"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a:t>
                      </a:r>
                      <a:r>
                        <a:rPr kumimoji="0" lang="en-US" altLang="ja-JP" sz="1400" b="1" i="0" u="none" strike="noStrike" kern="1200" cap="none" spc="0" normalizeH="0" baseline="0" noProof="0" dirty="0">
                          <a:ln>
                            <a:noFill/>
                          </a:ln>
                          <a:solidFill>
                            <a:schemeClr val="accent4">
                              <a:lumMod val="20000"/>
                              <a:lumOff val="80000"/>
                            </a:schemeClr>
                          </a:solidFill>
                          <a:effectLst/>
                          <a:uLnTx/>
                          <a:uFillTx/>
                          <a:latin typeface="游ゴシック" panose="020B0400000000000000" pitchFamily="50" charset="-128"/>
                          <a:ea typeface="+mn-ea"/>
                          <a:cs typeface="+mn-cs"/>
                        </a:rPr>
                        <a:t>――――――</a:t>
                      </a:r>
                      <a:r>
                        <a:rPr kumimoji="0" lang="en-US" altLang="ja-JP" sz="1400" b="1" i="0" u="none" strike="noStrike" kern="1200" cap="none" spc="0" normalizeH="0" baseline="0" noProof="0" dirty="0">
                          <a:ln>
                            <a:noFill/>
                          </a:ln>
                          <a:solidFill>
                            <a:schemeClr val="accent3">
                              <a:lumMod val="20000"/>
                              <a:lumOff val="80000"/>
                            </a:schemeClr>
                          </a:solidFill>
                          <a:effectLst/>
                          <a:uLnTx/>
                          <a:uFillTx/>
                          <a:latin typeface="游ゴシック" panose="020B0400000000000000" pitchFamily="50" charset="-128"/>
                          <a:ea typeface="+mn-ea"/>
                          <a:cs typeface="+mn-cs"/>
                        </a:rPr>
                        <a:t>―――</a:t>
                      </a:r>
                      <a:endParaRPr kumimoji="1" lang="ja-JP" altLang="en-US" sz="1400" b="1" dirty="0">
                        <a:solidFill>
                          <a:schemeClr val="accent3">
                            <a:lumMod val="20000"/>
                            <a:lumOff val="80000"/>
                          </a:schemeClr>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543793336"/>
                  </a:ext>
                </a:extLst>
              </a:tr>
              <a:tr h="217286">
                <a:tc>
                  <a:txBody>
                    <a:bodyPr/>
                    <a:lstStyle/>
                    <a:p>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　</a:t>
                      </a:r>
                      <a:r>
                        <a:rPr kumimoji="1" lang="ja-JP" altLang="en-US" sz="1400" b="1" dirty="0">
                          <a:latin typeface="游ゴシック" panose="020B0400000000000000" pitchFamily="50" charset="-128"/>
                          <a:ea typeface="游ゴシック" panose="020B0400000000000000" pitchFamily="50" charset="-128"/>
                        </a:rPr>
                        <a:t>残額</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４億６，３９８万円（１００％）</a:t>
                      </a:r>
                      <a:endParaRPr kumimoji="1" lang="ja-JP" altLang="en-US" sz="1400" b="1" dirty="0">
                        <a:latin typeface="游ゴシック" panose="020B0400000000000000" pitchFamily="50" charset="-128"/>
                        <a:ea typeface="+mn-ea"/>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642775636"/>
                  </a:ext>
                </a:extLst>
              </a:tr>
            </a:tbl>
          </a:graphicData>
        </a:graphic>
      </p:graphicFrame>
      <p:sp>
        <p:nvSpPr>
          <p:cNvPr id="8" name="テキスト ボックス 7">
            <a:extLst>
              <a:ext uri="{FF2B5EF4-FFF2-40B4-BE49-F238E27FC236}">
                <a16:creationId xmlns:a16="http://schemas.microsoft.com/office/drawing/2014/main" id="{646542F1-74CB-1B64-EAA1-B88F31F5887D}"/>
              </a:ext>
            </a:extLst>
          </p:cNvPr>
          <p:cNvSpPr txBox="1"/>
          <p:nvPr/>
        </p:nvSpPr>
        <p:spPr>
          <a:xfrm>
            <a:off x="131617" y="547751"/>
            <a:ext cx="3611708" cy="307777"/>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latin typeface="游ゴシック" panose="020B0400000000000000" pitchFamily="50" charset="-128"/>
                <a:ea typeface="游ゴシック" panose="020B0400000000000000" pitchFamily="50" charset="-128"/>
              </a:rPr>
              <a:t>■</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実施状況</a:t>
            </a:r>
            <a:endParaRPr kumimoji="0" lang="en-US" altLang="ja-JP"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10" name="テキスト ボックス 9">
            <a:extLst>
              <a:ext uri="{FF2B5EF4-FFF2-40B4-BE49-F238E27FC236}">
                <a16:creationId xmlns:a16="http://schemas.microsoft.com/office/drawing/2014/main" id="{7B9BC070-1698-5756-17AA-E19355F74AB8}"/>
              </a:ext>
            </a:extLst>
          </p:cNvPr>
          <p:cNvSpPr txBox="1"/>
          <p:nvPr/>
        </p:nvSpPr>
        <p:spPr>
          <a:xfrm>
            <a:off x="131616" y="2072024"/>
            <a:ext cx="8803414" cy="307777"/>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latin typeface="游ゴシック" panose="020B0400000000000000" pitchFamily="50" charset="-128"/>
                <a:ea typeface="游ゴシック" panose="020B0400000000000000" pitchFamily="50" charset="-128"/>
              </a:rPr>
              <a:t>■主な</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事業概要　</a:t>
            </a:r>
            <a:r>
              <a:rPr kumimoji="0"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0"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規模の大きい事業を最大５つ程度を記載（詳細は別途実施計画をご覧ください）</a:t>
            </a:r>
          </a:p>
        </p:txBody>
      </p:sp>
      <p:sp>
        <p:nvSpPr>
          <p:cNvPr id="14" name="テキスト ボックス 13">
            <a:extLst>
              <a:ext uri="{FF2B5EF4-FFF2-40B4-BE49-F238E27FC236}">
                <a16:creationId xmlns:a16="http://schemas.microsoft.com/office/drawing/2014/main" id="{E3C23F17-2469-BC32-A8EE-DC4679E0C6F3}"/>
              </a:ext>
            </a:extLst>
          </p:cNvPr>
          <p:cNvSpPr txBox="1"/>
          <p:nvPr/>
        </p:nvSpPr>
        <p:spPr>
          <a:xfrm>
            <a:off x="208971" y="2677538"/>
            <a:ext cx="8726059" cy="461665"/>
          </a:xfrm>
          <a:prstGeom prst="rect">
            <a:avLst/>
          </a:prstGeom>
          <a:solidFill>
            <a:schemeClr val="bg1"/>
          </a:solidFill>
          <a:ln w="19050">
            <a:solidFill>
              <a:srgbClr val="FF0000"/>
            </a:solidFill>
          </a:ln>
        </p:spPr>
        <p:txBody>
          <a:bodyPr wrap="square" rtlCol="0">
            <a:spAutoFit/>
          </a:bodyPr>
          <a:lstStyle/>
          <a:p>
            <a:r>
              <a:rPr kumimoji="1" lang="ja-JP" altLang="en-US" sz="1200" b="1" u="sng" dirty="0"/>
              <a:t>◆地域振興商品券交付事業　事業費：３億０，００９万円</a:t>
            </a:r>
            <a:r>
              <a:rPr kumimoji="1" lang="ja-JP" altLang="en-US" sz="1200" b="1" dirty="0">
                <a:solidFill>
                  <a:srgbClr val="FF0000"/>
                </a:solidFill>
              </a:rPr>
              <a:t>　　</a:t>
            </a:r>
            <a:r>
              <a:rPr kumimoji="1" lang="en-US" altLang="ja-JP" sz="1200" b="1" dirty="0">
                <a:solidFill>
                  <a:srgbClr val="FF0000"/>
                </a:solidFill>
              </a:rPr>
              <a:t>※</a:t>
            </a:r>
            <a:r>
              <a:rPr kumimoji="1" lang="ja-JP" altLang="en-US" sz="1200" b="1" dirty="0">
                <a:solidFill>
                  <a:srgbClr val="FF0000"/>
                </a:solidFill>
              </a:rPr>
              <a:t>食料品特別加算を活用</a:t>
            </a:r>
            <a:endParaRPr kumimoji="1" lang="en-US" altLang="ja-JP" sz="1200" b="1" dirty="0">
              <a:solidFill>
                <a:srgbClr val="FF0000"/>
              </a:solidFill>
            </a:endParaRPr>
          </a:p>
          <a:p>
            <a:r>
              <a:rPr kumimoji="1" lang="ja-JP" altLang="en-US" sz="1200" dirty="0"/>
              <a:t>　食料費等の購入のための商品券（使用期限：令和８年７月まで）を１人あたり５千円分発行。</a:t>
            </a:r>
            <a:endParaRPr kumimoji="1" lang="en-US" altLang="ja-JP" sz="1200" dirty="0"/>
          </a:p>
        </p:txBody>
      </p:sp>
      <p:sp>
        <p:nvSpPr>
          <p:cNvPr id="15" name="テキスト ボックス 14">
            <a:extLst>
              <a:ext uri="{FF2B5EF4-FFF2-40B4-BE49-F238E27FC236}">
                <a16:creationId xmlns:a16="http://schemas.microsoft.com/office/drawing/2014/main" id="{CDACDB40-F1E7-383E-7575-72A501846271}"/>
              </a:ext>
            </a:extLst>
          </p:cNvPr>
          <p:cNvSpPr txBox="1"/>
          <p:nvPr/>
        </p:nvSpPr>
        <p:spPr>
          <a:xfrm>
            <a:off x="208971" y="3184873"/>
            <a:ext cx="8726059" cy="461665"/>
          </a:xfrm>
          <a:prstGeom prst="rect">
            <a:avLst/>
          </a:prstGeom>
          <a:solidFill>
            <a:schemeClr val="bg1"/>
          </a:solidFill>
          <a:ln w="19050">
            <a:solidFill>
              <a:srgbClr val="B8CF8B"/>
            </a:solidFill>
          </a:ln>
        </p:spPr>
        <p:txBody>
          <a:bodyPr wrap="square" rtlCol="0">
            <a:spAutoFit/>
          </a:bodyPr>
          <a:lstStyle/>
          <a:p>
            <a:r>
              <a:rPr kumimoji="1" lang="ja-JP" altLang="en-US" sz="1200" b="1" u="sng" dirty="0"/>
              <a:t>◆令和７年度住民税非課税世帯物価高騰対策支援事業　事業費：５，９７３万円</a:t>
            </a:r>
            <a:endParaRPr kumimoji="1" lang="en-US" altLang="ja-JP" sz="1200" b="1" u="sng" dirty="0"/>
          </a:p>
          <a:p>
            <a:r>
              <a:rPr kumimoji="1" lang="ja-JP" altLang="en-US" sz="1200" dirty="0"/>
              <a:t>　エネルギー・食料品価格等の物価高騰の影響を受けている住民税非課税世帯へ１世帯あたり５千円を給付。</a:t>
            </a:r>
            <a:endParaRPr kumimoji="1" lang="en-US" altLang="ja-JP" sz="1200" dirty="0"/>
          </a:p>
        </p:txBody>
      </p:sp>
      <p:sp>
        <p:nvSpPr>
          <p:cNvPr id="16" name="テキスト ボックス 15">
            <a:extLst>
              <a:ext uri="{FF2B5EF4-FFF2-40B4-BE49-F238E27FC236}">
                <a16:creationId xmlns:a16="http://schemas.microsoft.com/office/drawing/2014/main" id="{43711D93-CB27-9159-501D-2BA22408926E}"/>
              </a:ext>
            </a:extLst>
          </p:cNvPr>
          <p:cNvSpPr txBox="1"/>
          <p:nvPr/>
        </p:nvSpPr>
        <p:spPr>
          <a:xfrm>
            <a:off x="208971" y="3706499"/>
            <a:ext cx="8726059" cy="461665"/>
          </a:xfrm>
          <a:prstGeom prst="rect">
            <a:avLst/>
          </a:prstGeom>
          <a:solidFill>
            <a:schemeClr val="bg1"/>
          </a:solidFill>
          <a:ln w="19050">
            <a:solidFill>
              <a:srgbClr val="B8CF8B"/>
            </a:solidFill>
          </a:ln>
        </p:spPr>
        <p:txBody>
          <a:bodyPr wrap="square" rtlCol="0">
            <a:spAutoFit/>
          </a:bodyPr>
          <a:lstStyle/>
          <a:p>
            <a:r>
              <a:rPr kumimoji="1" lang="ja-JP" altLang="en-US" sz="1200" b="1" u="sng" dirty="0"/>
              <a:t>◆障害者手帳所持者物価高騰対策支援事業　事業費：１，２６４万円</a:t>
            </a:r>
            <a:endParaRPr kumimoji="1" lang="en-US" altLang="ja-JP" sz="1200" b="1" u="sng" dirty="0"/>
          </a:p>
          <a:p>
            <a:r>
              <a:rPr kumimoji="1" lang="ja-JP" altLang="en-US" sz="1200" dirty="0"/>
              <a:t>　エネルギー・食料品価格等の物価高騰の影響を受けている障害者手帳所持者へ１人あたり５千円を給付。</a:t>
            </a:r>
            <a:endParaRPr kumimoji="1" lang="en-US" altLang="ja-JP" sz="1200" dirty="0"/>
          </a:p>
        </p:txBody>
      </p:sp>
      <p:sp>
        <p:nvSpPr>
          <p:cNvPr id="21" name="タイトル 1">
            <a:extLst>
              <a:ext uri="{FF2B5EF4-FFF2-40B4-BE49-F238E27FC236}">
                <a16:creationId xmlns:a16="http://schemas.microsoft.com/office/drawing/2014/main" id="{BFC79F8A-4A71-9B8F-A398-FA2BC2F0593A}"/>
              </a:ext>
            </a:extLst>
          </p:cNvPr>
          <p:cNvSpPr txBox="1">
            <a:spLocks/>
          </p:cNvSpPr>
          <p:nvPr/>
        </p:nvSpPr>
        <p:spPr>
          <a:xfrm>
            <a:off x="129306" y="2331016"/>
            <a:ext cx="8885385" cy="288000"/>
          </a:xfrm>
          <a:prstGeom prst="rect">
            <a:avLst/>
          </a:prstGeom>
          <a:solidFill>
            <a:srgbClr val="B8CF8B"/>
          </a:solidFill>
          <a:ln>
            <a:solidFill>
              <a:srgbClr val="B8CF8B"/>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400" b="1" dirty="0">
                <a:latin typeface="+mn-ea"/>
                <a:ea typeface="+mn-ea"/>
              </a:rPr>
              <a:t>生活者支援</a:t>
            </a:r>
          </a:p>
        </p:txBody>
      </p:sp>
      <p:sp>
        <p:nvSpPr>
          <p:cNvPr id="23" name="テキスト ボックス 22">
            <a:extLst>
              <a:ext uri="{FF2B5EF4-FFF2-40B4-BE49-F238E27FC236}">
                <a16:creationId xmlns:a16="http://schemas.microsoft.com/office/drawing/2014/main" id="{85823136-E1A9-FDFC-3AEE-40C864020B82}"/>
              </a:ext>
            </a:extLst>
          </p:cNvPr>
          <p:cNvSpPr txBox="1"/>
          <p:nvPr/>
        </p:nvSpPr>
        <p:spPr>
          <a:xfrm>
            <a:off x="6106160" y="6660869"/>
            <a:ext cx="3037840" cy="246221"/>
          </a:xfrm>
          <a:prstGeom prst="rect">
            <a:avLst/>
          </a:prstGeom>
          <a:noFill/>
        </p:spPr>
        <p:txBody>
          <a:bodyPr wrap="square">
            <a:spAutoFit/>
          </a:bodyPr>
          <a:lstStyle/>
          <a:p>
            <a:pPr algn="r"/>
            <a:r>
              <a:rPr kumimoji="0" lang="en-US" altLang="ja-JP" sz="1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0" lang="ja-JP" altLang="en-US" sz="1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事業費の全部又は一部に本交付金を充当予定</a:t>
            </a:r>
            <a:endParaRPr lang="ja-JP" altLang="en-US" sz="1400" dirty="0"/>
          </a:p>
        </p:txBody>
      </p:sp>
      <p:sp>
        <p:nvSpPr>
          <p:cNvPr id="24" name="タイトル 1">
            <a:extLst>
              <a:ext uri="{FF2B5EF4-FFF2-40B4-BE49-F238E27FC236}">
                <a16:creationId xmlns:a16="http://schemas.microsoft.com/office/drawing/2014/main" id="{D3725E78-00F7-E335-CB0F-8998D1B2C582}"/>
              </a:ext>
            </a:extLst>
          </p:cNvPr>
          <p:cNvSpPr txBox="1">
            <a:spLocks/>
          </p:cNvSpPr>
          <p:nvPr/>
        </p:nvSpPr>
        <p:spPr>
          <a:xfrm>
            <a:off x="7002608" y="535810"/>
            <a:ext cx="2009775" cy="304603"/>
          </a:xfrm>
          <a:prstGeom prst="rect">
            <a:avLst/>
          </a:prstGeom>
          <a:noFill/>
          <a:ln>
            <a:noFill/>
          </a:ln>
        </p:spPr>
        <p:txBody>
          <a:bodyPr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200" b="1" dirty="0">
                <a:latin typeface="+mn-ea"/>
                <a:ea typeface="+mn-ea"/>
              </a:rPr>
              <a:t>＜令和８年３月時点＞</a:t>
            </a:r>
          </a:p>
        </p:txBody>
      </p:sp>
      <p:sp>
        <p:nvSpPr>
          <p:cNvPr id="22" name="テキスト ボックス 21">
            <a:extLst>
              <a:ext uri="{FF2B5EF4-FFF2-40B4-BE49-F238E27FC236}">
                <a16:creationId xmlns:a16="http://schemas.microsoft.com/office/drawing/2014/main" id="{4A7E798F-9811-4A21-A82C-A56DBC3BD3C7}"/>
              </a:ext>
            </a:extLst>
          </p:cNvPr>
          <p:cNvSpPr txBox="1"/>
          <p:nvPr/>
        </p:nvSpPr>
        <p:spPr>
          <a:xfrm>
            <a:off x="204203" y="4230374"/>
            <a:ext cx="8726059" cy="461665"/>
          </a:xfrm>
          <a:prstGeom prst="rect">
            <a:avLst/>
          </a:prstGeom>
          <a:solidFill>
            <a:schemeClr val="bg1"/>
          </a:solidFill>
          <a:ln w="19050">
            <a:solidFill>
              <a:srgbClr val="B8CF8B"/>
            </a:solidFill>
          </a:ln>
        </p:spPr>
        <p:txBody>
          <a:bodyPr wrap="square" rtlCol="0">
            <a:spAutoFit/>
          </a:bodyPr>
          <a:lstStyle/>
          <a:p>
            <a:r>
              <a:rPr kumimoji="1" lang="ja-JP" altLang="en-US" sz="1200" b="1" u="sng" dirty="0"/>
              <a:t>◆高齢者物価高騰対策支援事業　事業費：６，７６７万円</a:t>
            </a:r>
            <a:endParaRPr kumimoji="1" lang="en-US" altLang="ja-JP" sz="1200" b="1" u="sng" dirty="0"/>
          </a:p>
          <a:p>
            <a:r>
              <a:rPr kumimoji="1" lang="ja-JP" altLang="en-US" sz="1200" dirty="0"/>
              <a:t>　エネルギー・食料品価格等の物価高騰の影響を受けている障害者手帳所持者へ１人あたり５千円を給付。</a:t>
            </a:r>
            <a:endParaRPr kumimoji="1" lang="en-US" altLang="ja-JP" sz="1200" dirty="0"/>
          </a:p>
        </p:txBody>
      </p:sp>
      <p:sp>
        <p:nvSpPr>
          <p:cNvPr id="25" name="テキスト ボックス 24">
            <a:extLst>
              <a:ext uri="{FF2B5EF4-FFF2-40B4-BE49-F238E27FC236}">
                <a16:creationId xmlns:a16="http://schemas.microsoft.com/office/drawing/2014/main" id="{857E068D-E487-4C9D-8F13-A8B0AB206479}"/>
              </a:ext>
            </a:extLst>
          </p:cNvPr>
          <p:cNvSpPr txBox="1"/>
          <p:nvPr/>
        </p:nvSpPr>
        <p:spPr>
          <a:xfrm>
            <a:off x="199435" y="4768536"/>
            <a:ext cx="8726059" cy="646331"/>
          </a:xfrm>
          <a:prstGeom prst="rect">
            <a:avLst/>
          </a:prstGeom>
          <a:solidFill>
            <a:schemeClr val="bg1"/>
          </a:solidFill>
          <a:ln w="19050">
            <a:solidFill>
              <a:srgbClr val="B8CF8B"/>
            </a:solidFill>
          </a:ln>
        </p:spPr>
        <p:txBody>
          <a:bodyPr wrap="square" rtlCol="0">
            <a:spAutoFit/>
          </a:bodyPr>
          <a:lstStyle/>
          <a:p>
            <a:r>
              <a:rPr kumimoji="1" lang="ja-JP" altLang="en-US" sz="1200" b="1" u="sng" dirty="0"/>
              <a:t>◆学校給食食材費等高騰対策支援事業　事業費：３，４００万円</a:t>
            </a:r>
            <a:endParaRPr kumimoji="1" lang="en-US" altLang="ja-JP" sz="1200" b="1" u="sng" dirty="0"/>
          </a:p>
          <a:p>
            <a:r>
              <a:rPr kumimoji="1" lang="ja-JP" altLang="en-US" sz="1200" dirty="0"/>
              <a:t>　エネルギー・食料品価格等の物価高騰の影響を受けて増大している給食経費の増大分について交付金を充当することにより保護者負担の回避と文部科学省が定める学校給食栄養摂取基準に準拠した給食を提供。</a:t>
            </a:r>
            <a:endParaRPr kumimoji="1" lang="en-US" altLang="ja-JP" sz="1200" dirty="0"/>
          </a:p>
        </p:txBody>
      </p:sp>
    </p:spTree>
    <p:extLst>
      <p:ext uri="{BB962C8B-B14F-4D97-AF65-F5344CB8AC3E}">
        <p14:creationId xmlns:p14="http://schemas.microsoft.com/office/powerpoint/2010/main" val="22013705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DEEE9468F64B644ABFFBB3862C1BC74" ma:contentTypeVersion="7" ma:contentTypeDescription="新しいドキュメントを作成します。" ma:contentTypeScope="" ma:versionID="6c55aa6c89a95ef4df32a422dc7d21f8">
  <xsd:schema xmlns:xsd="http://www.w3.org/2001/XMLSchema" xmlns:xs="http://www.w3.org/2001/XMLSchema" xmlns:p="http://schemas.microsoft.com/office/2006/metadata/properties" xmlns:ns2="653e66e5-f1e1-441c-8122-6d36929cd6b7" targetNamespace="http://schemas.microsoft.com/office/2006/metadata/properties" ma:root="true" ma:fieldsID="ca41f22325bef7b36ee3abfa08f1c62c" ns2:_="">
    <xsd:import namespace="653e66e5-f1e1-441c-8122-6d36929cd6b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53e66e5-f1e1-441c-8122-6d36929cd6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1BBCA0D-AA3D-47C2-85AE-8A0B7DB61970}">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9446B3C0-C7E3-4D3F-A698-691AC128046B}">
  <ds:schemaRefs>
    <ds:schemaRef ds:uri="http://schemas.microsoft.com/sharepoint/v3/contenttype/forms"/>
  </ds:schemaRefs>
</ds:datastoreItem>
</file>

<file path=customXml/itemProps3.xml><?xml version="1.0" encoding="utf-8"?>
<ds:datastoreItem xmlns:ds="http://schemas.openxmlformats.org/officeDocument/2006/customXml" ds:itemID="{2A887439-E3BC-4A0B-84EF-B396444C65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53e66e5-f1e1-441c-8122-6d36929cd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1808</TotalTime>
  <Words>303</Words>
  <Application>Microsoft Office PowerPoint</Application>
  <PresentationFormat>画面に合わせる (4:3)</PresentationFormat>
  <Paragraphs>25</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Aptos</vt:lpstr>
      <vt:lpstr>Aptos Display</vt:lpstr>
      <vt:lpstr>游ゴシック</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松山 倫之(MATSUYAMA Tomoyuki)</dc:creator>
  <cp:lastModifiedBy>滝田 謙一郎</cp:lastModifiedBy>
  <cp:revision>20</cp:revision>
  <cp:lastPrinted>2026-03-04T05:37:23Z</cp:lastPrinted>
  <dcterms:created xsi:type="dcterms:W3CDTF">2026-03-03T02:43:15Z</dcterms:created>
  <dcterms:modified xsi:type="dcterms:W3CDTF">2026-03-17T01:49:15Z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0x0101002DEEE9468F64B644ABFFBB3862C1BC74</vt:lpwstr>
  </property>
</Properties>
</file>